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74" r:id="rId5"/>
    <p:sldId id="262" r:id="rId6"/>
    <p:sldId id="297" r:id="rId7"/>
    <p:sldId id="298" r:id="rId8"/>
    <p:sldId id="264" r:id="rId9"/>
    <p:sldId id="266" r:id="rId10"/>
    <p:sldId id="296" r:id="rId11"/>
    <p:sldId id="265" r:id="rId12"/>
    <p:sldId id="276" r:id="rId13"/>
    <p:sldId id="277" r:id="rId14"/>
    <p:sldId id="278" r:id="rId15"/>
    <p:sldId id="281" r:id="rId16"/>
    <p:sldId id="275" r:id="rId17"/>
    <p:sldId id="279" r:id="rId18"/>
    <p:sldId id="282" r:id="rId19"/>
    <p:sldId id="270" r:id="rId20"/>
    <p:sldId id="272" r:id="rId21"/>
    <p:sldId id="273" r:id="rId22"/>
    <p:sldId id="291" r:id="rId23"/>
    <p:sldId id="292" r:id="rId24"/>
    <p:sldId id="300" r:id="rId25"/>
    <p:sldId id="294" r:id="rId26"/>
    <p:sldId id="299" r:id="rId27"/>
    <p:sldId id="258" r:id="rId28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535" autoAdjust="0"/>
  </p:normalViewPr>
  <p:slideViewPr>
    <p:cSldViewPr snapToGrid="0">
      <p:cViewPr varScale="1">
        <p:scale>
          <a:sx n="144" d="100"/>
          <a:sy n="144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EA447-E5F3-4EB1-9E93-62F0405CC50F}" type="datetimeFigureOut">
              <a:rPr lang="pt-BR" smtClean="0"/>
              <a:t>18/09/2023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AF23F-C565-4122-9215-B9AE295749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74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05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60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481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09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8236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06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37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262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20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17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86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19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334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359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706f81b8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706f81b80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88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02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50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49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03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497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06f81b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06f81b80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23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ervo.oglobo.globo.com/fatos-historicos/no-seculo-xxi-terremotos-causaram-devastacao-no-haiti-no-japao-no-nepal-9384962#ixzz8DK6O28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99932" y="564562"/>
            <a:ext cx="5532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Três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linhas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de </a:t>
            </a: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defesa</a:t>
            </a:r>
            <a:endParaRPr lang="en-US" sz="3600" dirty="0">
              <a:solidFill>
                <a:srgbClr val="000061"/>
              </a:solidFill>
              <a:latin typeface="Ubuntu Bold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35496" y="154727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61"/>
                </a:solidFill>
                <a:latin typeface="Ubuntu Bold"/>
              </a:rPr>
              <a:t>AUDITORIA </a:t>
            </a:r>
            <a:r>
              <a:rPr lang="pt-BR" b="1" dirty="0" smtClean="0">
                <a:solidFill>
                  <a:srgbClr val="000061"/>
                </a:solidFill>
                <a:latin typeface="Ubuntu Bold"/>
              </a:rPr>
              <a:t>INTERNA</a:t>
            </a:r>
          </a:p>
          <a:p>
            <a:endParaRPr lang="en-US" dirty="0">
              <a:solidFill>
                <a:srgbClr val="000061"/>
              </a:solidFill>
              <a:latin typeface="Ubuntu Bold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35496" y="1905239"/>
            <a:ext cx="7384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Ubuntu Bold"/>
              </a:rPr>
              <a:t>É atividade independente e objetiva de </a:t>
            </a:r>
            <a:r>
              <a:rPr lang="pt-BR" sz="1200" b="1" dirty="0">
                <a:latin typeface="Ubuntu Bold"/>
              </a:rPr>
              <a:t>avaliação</a:t>
            </a:r>
            <a:r>
              <a:rPr lang="pt-BR" sz="1200" dirty="0">
                <a:latin typeface="Ubuntu Bold"/>
              </a:rPr>
              <a:t> e de </a:t>
            </a:r>
            <a:r>
              <a:rPr lang="pt-BR" sz="1200" b="1" dirty="0">
                <a:latin typeface="Ubuntu Bold"/>
              </a:rPr>
              <a:t>consultoria</a:t>
            </a:r>
            <a:r>
              <a:rPr lang="pt-BR" sz="1200" dirty="0">
                <a:latin typeface="Ubuntu Bold"/>
              </a:rPr>
              <a:t>.</a:t>
            </a:r>
          </a:p>
          <a:p>
            <a:pPr algn="just"/>
            <a:endParaRPr lang="pt-BR" sz="1200" dirty="0" smtClean="0">
              <a:latin typeface="Ubuntu Bold"/>
            </a:endParaRPr>
          </a:p>
          <a:p>
            <a:pPr algn="just"/>
            <a:r>
              <a:rPr lang="pt-BR" sz="1200" dirty="0" smtClean="0">
                <a:latin typeface="Ubuntu Bold"/>
              </a:rPr>
              <a:t>Se </a:t>
            </a:r>
            <a:r>
              <a:rPr lang="pt-BR" sz="1200" dirty="0">
                <a:latin typeface="Ubuntu Bold"/>
              </a:rPr>
              <a:t>constituem na 3ª linha, e são responsáveis pela avaliação da operacionalização dos controle internos da gestão (1ª linha) e da sua supervisão (2ª linha), oferecendo, portanto, avaliações e </a:t>
            </a:r>
            <a:r>
              <a:rPr lang="pt-BR" sz="1200" b="1" dirty="0">
                <a:latin typeface="Ubuntu Bold"/>
              </a:rPr>
              <a:t>assessoramento</a:t>
            </a:r>
            <a:r>
              <a:rPr lang="pt-BR" sz="1200" dirty="0">
                <a:latin typeface="Ubuntu Bold"/>
              </a:rPr>
              <a:t>, destinadas ao aprimoramento dos controles internos, de forma que controles mais eficientes e eficazes </a:t>
            </a:r>
            <a:r>
              <a:rPr lang="pt-BR" sz="1200" dirty="0" smtClean="0">
                <a:latin typeface="Ubuntu Bold"/>
              </a:rPr>
              <a:t>mitiguem os </a:t>
            </a:r>
            <a:r>
              <a:rPr lang="pt-BR" sz="1200" dirty="0">
                <a:latin typeface="Ubuntu Bold"/>
              </a:rPr>
              <a:t>principais riscos de que os órgãos e entidades não alcancem seus objetivos</a:t>
            </a:r>
            <a:r>
              <a:rPr lang="pt-BR" sz="1200" dirty="0" smtClean="0">
                <a:latin typeface="Ubuntu Bold"/>
              </a:rPr>
              <a:t>.</a:t>
            </a:r>
          </a:p>
          <a:p>
            <a:pPr algn="just"/>
            <a:endParaRPr lang="pt-BR" sz="1200" dirty="0">
              <a:latin typeface="Ubuntu Bold"/>
            </a:endParaRPr>
          </a:p>
          <a:p>
            <a:pPr algn="r"/>
            <a:r>
              <a:rPr lang="pt-BR" sz="1200" dirty="0">
                <a:latin typeface="Ubuntu Bold"/>
              </a:rPr>
              <a:t>De acordo com a IN conjunta MP/CGU nº 01, de 2016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34328" y="3832862"/>
            <a:ext cx="634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b="1" dirty="0">
                <a:latin typeface="Ubuntu Bold"/>
              </a:rPr>
              <a:t>Temas de consultoria</a:t>
            </a:r>
            <a:r>
              <a:rPr lang="pt-BR" sz="1200" dirty="0">
                <a:latin typeface="Ubuntu Bold"/>
              </a:rPr>
              <a:t>:   Processos de Gestão de Riscos, de Governança e de </a:t>
            </a:r>
            <a:r>
              <a:rPr lang="pt-BR" sz="1200" dirty="0" smtClean="0">
                <a:latin typeface="Ubuntu Bold"/>
              </a:rPr>
              <a:t>Controles.</a:t>
            </a:r>
            <a:endParaRPr lang="pt-BR" sz="1200" dirty="0">
              <a:latin typeface="Ubuntu Bold"/>
            </a:endParaRPr>
          </a:p>
          <a:p>
            <a:pPr>
              <a:lnSpc>
                <a:spcPct val="150000"/>
              </a:lnSpc>
            </a:pPr>
            <a:r>
              <a:rPr lang="pt-BR" sz="1200" b="1" dirty="0">
                <a:latin typeface="Ubuntu Bold"/>
              </a:rPr>
              <a:t>Tipos de consultoria</a:t>
            </a:r>
            <a:r>
              <a:rPr lang="pt-BR" sz="1200" dirty="0">
                <a:latin typeface="Ubuntu Bold"/>
              </a:rPr>
              <a:t>:     Facilitação, Treinamento, Orientação e </a:t>
            </a:r>
            <a:r>
              <a:rPr lang="pt-BR" sz="1200" dirty="0" smtClean="0">
                <a:latin typeface="Ubuntu Bold"/>
              </a:rPr>
              <a:t>Assessoramento.</a:t>
            </a:r>
            <a:endParaRPr lang="pt-BR" sz="1200" dirty="0"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32426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40357" y="282785"/>
            <a:ext cx="4955034" cy="9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2371115" y="1598245"/>
            <a:ext cx="4174465" cy="3036704"/>
            <a:chOff x="2401595" y="1674445"/>
            <a:chExt cx="4174465" cy="303670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1595" y="1674445"/>
              <a:ext cx="3793796" cy="3036704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5996940" y="1674445"/>
              <a:ext cx="579120" cy="8934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978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0480" y="282785"/>
            <a:ext cx="4955034" cy="9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97942" y="1529677"/>
            <a:ext cx="6407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Lei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14.133/2021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Art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11, §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único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e Art. 169, § 1º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Evidenciam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responsabilidade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alta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administração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na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implementação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processos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estruturas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gestão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internos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para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avaliar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direcionar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monitorar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processos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licitatórios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respectivos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com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práticas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contínuas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permanentes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93182" y="3625288"/>
            <a:ext cx="5512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“Uma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pessoa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inteligente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 resolve um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problema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, um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sábio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 o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previne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.”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Poppins"/>
            </a:endParaRPr>
          </a:p>
          <a:p>
            <a:pPr algn="r"/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  <a:latin typeface="Poppins"/>
              </a:rPr>
              <a:t>(Albert Einstein)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36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27106" y="216524"/>
            <a:ext cx="4955034" cy="9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31018" y="1164156"/>
            <a:ext cx="6779481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b="1" dirty="0" smtClean="0">
              <a:solidFill>
                <a:srgbClr val="000061"/>
              </a:solidFill>
              <a:latin typeface="Ubuntu Bold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61"/>
                </a:solidFill>
                <a:latin typeface="Ubuntu Bold"/>
              </a:rPr>
              <a:t>CONCEITOS</a:t>
            </a:r>
            <a:endParaRPr lang="en-US" sz="1200" b="1" dirty="0">
              <a:solidFill>
                <a:srgbClr val="000061"/>
              </a:solidFill>
              <a:latin typeface="Ubuntu Bold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u="sng" dirty="0" smtClean="0">
                <a:solidFill>
                  <a:schemeClr val="tx1"/>
                </a:solidFill>
                <a:latin typeface="Ubuntu Bold"/>
              </a:rPr>
              <a:t>RISCO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: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Possibilidade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ocorrência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um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evento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que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venha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ter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impacto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no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cumprimento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objetivos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;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u="sng" dirty="0" smtClean="0">
                <a:solidFill>
                  <a:schemeClr val="tx1"/>
                </a:solidFill>
                <a:latin typeface="Ubuntu Bold"/>
              </a:rPr>
              <a:t>PROBABILIDADE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: </a:t>
            </a:r>
            <a:r>
              <a:rPr lang="en-US" sz="1200" i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Possibilidade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ocorrência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evento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;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IMPACTO: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Efeito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resultante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ocorrência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evento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;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171450" indent="-1714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GERENCIAMENTO DE RISCO: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Processo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para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identificar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avaliar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administrar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potenciais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eventos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situações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fornecer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segurança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razoável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no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alcance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objetivos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organizacionais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9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7227" y="296037"/>
            <a:ext cx="4955034" cy="9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30635" y="1396401"/>
            <a:ext cx="71313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u="sng" dirty="0" smtClean="0">
                <a:solidFill>
                  <a:schemeClr val="tx1"/>
                </a:solidFill>
                <a:latin typeface="Ubuntu Bold"/>
              </a:rPr>
              <a:t>RISCO 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INERENTE: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que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uma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organização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está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exposta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considerar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quaisquer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gerenciais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que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possam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reduzir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probabilidade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sua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ocorrência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impacto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;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CONTROLE INTERNO DA GESTÃO: 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Processo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que englobe 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conjunto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regras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procedimentos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diretrizes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protocolos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rotinas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Sistema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informatizados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conferências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entre outros,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destinados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enfrentar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b="1" dirty="0" err="1">
                <a:solidFill>
                  <a:schemeClr val="tx1"/>
                </a:solidFill>
                <a:latin typeface="Ubuntu Bold"/>
              </a:rPr>
              <a:t>fornecer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buntu Bold"/>
              </a:rPr>
              <a:t>segurança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Ubuntu Bold"/>
              </a:rPr>
              <a:t>razoável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de que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seus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objetivos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serão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alcançados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RISCO RESIDUAL: 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que 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órgão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entidade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está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exposta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após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implementação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gerenciais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para 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tratamento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((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probabilidade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*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impacto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) –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outras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mitigação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).</a:t>
            </a:r>
            <a:endParaRPr lang="en-US" sz="1200" i="1" u="sng" dirty="0">
              <a:solidFill>
                <a:schemeClr val="tx1"/>
              </a:solidFill>
              <a:latin typeface="Ubuntu Bold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APETITE A RISCO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Nível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risco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que 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órgão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entidade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está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disposta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aceitar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21698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7227" y="296037"/>
            <a:ext cx="4955034" cy="9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999215" y="1556421"/>
            <a:ext cx="719990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solidFill>
                  <a:srgbClr val="000061"/>
                </a:solidFill>
                <a:latin typeface="Ubuntu Bold"/>
              </a:rPr>
              <a:t>LEI Nº 14.133</a:t>
            </a:r>
          </a:p>
          <a:p>
            <a:pPr algn="just">
              <a:lnSpc>
                <a:spcPct val="150000"/>
              </a:lnSpc>
            </a:pPr>
            <a:r>
              <a:rPr lang="en-US" sz="1200" b="1" u="sng" dirty="0" smtClean="0">
                <a:solidFill>
                  <a:schemeClr val="tx1"/>
                </a:solidFill>
                <a:latin typeface="Ubuntu Bold"/>
              </a:rPr>
              <a:t>MATRIZ DE RISCOS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: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cláusula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contratual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definidora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e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responsabilidades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entre 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partes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caracterizadora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equilíbrio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econômico-financeiro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inicial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em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termos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ônus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financeiro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decorrente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eventos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supervenientes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à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Sendo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obrigatório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constar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nos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editais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matriz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alocação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quando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referir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obras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serviços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grande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vulto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regime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integrada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e semi-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integrada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b="1" u="sng" dirty="0" smtClean="0">
                <a:solidFill>
                  <a:schemeClr val="tx1"/>
                </a:solidFill>
                <a:latin typeface="Ubuntu Bold"/>
              </a:rPr>
              <a:t>ANÁLISE DOS RISCOS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: 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fase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preparatória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processo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licitatório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deve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compreender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análise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dos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que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possam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comprometer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 o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sucesso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licitação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 e a boa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execução</a:t>
            </a:r>
            <a:r>
              <a:rPr lang="en-US" sz="1200" b="1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Ubuntu Bold"/>
              </a:rPr>
              <a:t>contratual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processo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direta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deverá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ser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instruído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com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documento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formalização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demanda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, e se for 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caso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análise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3765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0600" y="256281"/>
            <a:ext cx="4955034" cy="935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2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48908" y="1754770"/>
            <a:ext cx="6883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u="sng" dirty="0" smtClean="0">
                <a:solidFill>
                  <a:schemeClr val="tx1"/>
                </a:solidFill>
                <a:latin typeface="Ubuntu Bold"/>
              </a:rPr>
              <a:t>MAPA DE RISCOS</a:t>
            </a:r>
            <a:r>
              <a:rPr lang="pt-BR" sz="1200" b="1" dirty="0" smtClean="0">
                <a:solidFill>
                  <a:schemeClr val="tx1"/>
                </a:solidFill>
                <a:latin typeface="Ubuntu Bold"/>
              </a:rPr>
              <a:t>: </a:t>
            </a:r>
            <a:r>
              <a:rPr lang="pt-BR" sz="1200" dirty="0" smtClean="0">
                <a:solidFill>
                  <a:schemeClr val="tx1"/>
                </a:solidFill>
                <a:latin typeface="Ubuntu Bold"/>
              </a:rPr>
              <a:t>Documento que formaliza a análise dos riscos, com a classificação dos riscos identificados e avaliados, sob a perspectiva de probabilidade e impacto, de forma a permitir a definição das ações necessárias ao seu gerenciamento:</a:t>
            </a:r>
          </a:p>
          <a:p>
            <a:pPr algn="just">
              <a:lnSpc>
                <a:spcPct val="150000"/>
              </a:lnSpc>
            </a:pPr>
            <a:endParaRPr lang="pt-BR" sz="1200" b="1" u="sng" dirty="0" smtClean="0">
              <a:solidFill>
                <a:schemeClr val="tx1"/>
              </a:solidFill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pt-BR" sz="1200" b="1" u="sng" dirty="0" smtClean="0">
                <a:solidFill>
                  <a:schemeClr val="tx1"/>
                </a:solidFill>
                <a:latin typeface="Ubuntu Bold"/>
              </a:rPr>
              <a:t>METAPROCESSO/MACROPROCESSO</a:t>
            </a:r>
            <a:r>
              <a:rPr lang="pt-BR" sz="1200" dirty="0" smtClean="0">
                <a:solidFill>
                  <a:schemeClr val="tx1"/>
                </a:solidFill>
                <a:latin typeface="Ubuntu Bold"/>
              </a:rPr>
              <a:t>: Riscos comuns identificados nas fases de planejamento, de seleção do fornecedor e de gestão do contrato</a:t>
            </a:r>
          </a:p>
          <a:p>
            <a:pPr algn="just">
              <a:lnSpc>
                <a:spcPct val="150000"/>
              </a:lnSpc>
            </a:pPr>
            <a:endParaRPr lang="pt-BR" sz="1200" dirty="0" smtClean="0">
              <a:solidFill>
                <a:schemeClr val="tx1"/>
              </a:solidFill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pt-BR" sz="1200" b="1" u="sng" dirty="0" smtClean="0">
                <a:solidFill>
                  <a:schemeClr val="tx1"/>
                </a:solidFill>
                <a:latin typeface="Ubuntu Bold"/>
              </a:rPr>
              <a:t>PROCESSOS ESPECÍFICOS</a:t>
            </a:r>
            <a:r>
              <a:rPr lang="pt-BR" sz="1200" b="1" dirty="0" smtClean="0">
                <a:solidFill>
                  <a:schemeClr val="tx1"/>
                </a:solidFill>
                <a:latin typeface="Ubuntu Bold"/>
              </a:rPr>
              <a:t>: </a:t>
            </a:r>
            <a:r>
              <a:rPr lang="pt-BR" sz="1200" dirty="0" smtClean="0">
                <a:solidFill>
                  <a:schemeClr val="tx1"/>
                </a:solidFill>
                <a:latin typeface="Ubuntu Bold"/>
              </a:rPr>
              <a:t>Riscos específicos inerentes a cada contratação, quando houver. </a:t>
            </a:r>
          </a:p>
          <a:p>
            <a:pPr algn="just">
              <a:lnSpc>
                <a:spcPct val="150000"/>
              </a:lnSpc>
            </a:pPr>
            <a:r>
              <a:rPr lang="pt-BR" sz="1200" dirty="0" smtClean="0">
                <a:solidFill>
                  <a:schemeClr val="tx1"/>
                </a:solidFill>
                <a:latin typeface="Ubuntu Bold"/>
              </a:rPr>
              <a:t> 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00600" y="256281"/>
            <a:ext cx="4955034" cy="94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>
                <a:solidFill>
                  <a:srgbClr val="000061"/>
                </a:solidFill>
                <a:latin typeface="Ubuntu Bold"/>
              </a:rPr>
              <a:t>GESTÃO DE RISCOS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845325" y="482521"/>
            <a:ext cx="4953495" cy="769441"/>
            <a:chOff x="665248" y="-1704577"/>
            <a:chExt cx="1994880" cy="689278"/>
          </a:xfrm>
        </p:grpSpPr>
        <p:sp>
          <p:nvSpPr>
            <p:cNvPr id="6" name="Freeform 13"/>
            <p:cNvSpPr/>
            <p:nvPr/>
          </p:nvSpPr>
          <p:spPr>
            <a:xfrm>
              <a:off x="665248" y="-1704577"/>
              <a:ext cx="1994880" cy="689278"/>
            </a:xfrm>
            <a:custGeom>
              <a:avLst/>
              <a:gdLst/>
              <a:ahLst/>
              <a:cxnLst/>
              <a:rect l="l" t="t" r="r" b="b"/>
              <a:pathLst>
                <a:path w="2146162" h="1374729">
                  <a:moveTo>
                    <a:pt x="2021701" y="1374729"/>
                  </a:moveTo>
                  <a:lnTo>
                    <a:pt x="124460" y="1374729"/>
                  </a:lnTo>
                  <a:cubicBezTo>
                    <a:pt x="55880" y="1374729"/>
                    <a:pt x="0" y="1318849"/>
                    <a:pt x="0" y="12502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1702" y="0"/>
                  </a:lnTo>
                  <a:cubicBezTo>
                    <a:pt x="2090282" y="0"/>
                    <a:pt x="2146162" y="55880"/>
                    <a:pt x="2146162" y="124460"/>
                  </a:cubicBezTo>
                  <a:lnTo>
                    <a:pt x="2146162" y="1250269"/>
                  </a:lnTo>
                  <a:cubicBezTo>
                    <a:pt x="2146162" y="1318849"/>
                    <a:pt x="2090282" y="1374729"/>
                    <a:pt x="2021702" y="1374729"/>
                  </a:cubicBezTo>
                  <a:close/>
                </a:path>
              </a:pathLst>
            </a:custGeom>
            <a:solidFill>
              <a:srgbClr val="152B75"/>
            </a:solidFill>
          </p:spPr>
          <p:txBody>
            <a:bodyPr anchor="ctr"/>
            <a:lstStyle/>
            <a:p>
              <a:pPr algn="ctr"/>
              <a:r>
                <a:rPr lang="en-US" sz="2800" dirty="0" smtClean="0">
                  <a:solidFill>
                    <a:srgbClr val="FFFFFF"/>
                  </a:solidFill>
                  <a:latin typeface="Nunito Sans Black Bold"/>
                </a:rPr>
                <a:t>RISCO</a:t>
              </a:r>
              <a:endParaRPr lang="en-US" sz="2800" dirty="0">
                <a:solidFill>
                  <a:srgbClr val="FFFFFF"/>
                </a:solidFill>
                <a:latin typeface="Nunito Sans Black Bold"/>
              </a:endParaRP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5852161" y="489860"/>
            <a:ext cx="3157782" cy="769441"/>
            <a:chOff x="571691" y="-13259"/>
            <a:chExt cx="1598522" cy="1107828"/>
          </a:xfrm>
        </p:grpSpPr>
        <p:sp>
          <p:nvSpPr>
            <p:cNvPr id="10" name="Freeform 13"/>
            <p:cNvSpPr/>
            <p:nvPr/>
          </p:nvSpPr>
          <p:spPr>
            <a:xfrm>
              <a:off x="571691" y="-13259"/>
              <a:ext cx="1598522" cy="1107828"/>
            </a:xfrm>
            <a:custGeom>
              <a:avLst/>
              <a:gdLst/>
              <a:ahLst/>
              <a:cxnLst/>
              <a:rect l="l" t="t" r="r" b="b"/>
              <a:pathLst>
                <a:path w="2146162" h="1374729">
                  <a:moveTo>
                    <a:pt x="2021701" y="1374729"/>
                  </a:moveTo>
                  <a:lnTo>
                    <a:pt x="124460" y="1374729"/>
                  </a:lnTo>
                  <a:cubicBezTo>
                    <a:pt x="55880" y="1374729"/>
                    <a:pt x="0" y="1318849"/>
                    <a:pt x="0" y="12502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1702" y="0"/>
                  </a:lnTo>
                  <a:cubicBezTo>
                    <a:pt x="2090282" y="0"/>
                    <a:pt x="2146162" y="55880"/>
                    <a:pt x="2146162" y="124460"/>
                  </a:cubicBezTo>
                  <a:lnTo>
                    <a:pt x="2146162" y="1250269"/>
                  </a:lnTo>
                  <a:cubicBezTo>
                    <a:pt x="2146162" y="1318849"/>
                    <a:pt x="2090282" y="1374729"/>
                    <a:pt x="2021702" y="1374729"/>
                  </a:cubicBezTo>
                  <a:close/>
                </a:path>
              </a:pathLst>
            </a:custGeom>
            <a:solidFill>
              <a:srgbClr val="152B75"/>
            </a:solidFill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3" name="Retângulo 2"/>
          <p:cNvSpPr/>
          <p:nvPr/>
        </p:nvSpPr>
        <p:spPr>
          <a:xfrm>
            <a:off x="6418856" y="577433"/>
            <a:ext cx="218040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unito Sans Black Bold"/>
              </a:rPr>
              <a:t>CONTROLE</a:t>
            </a:r>
            <a:endParaRPr lang="en-US" sz="2800" dirty="0">
              <a:solidFill>
                <a:srgbClr val="FFFFFF"/>
              </a:solidFill>
              <a:latin typeface="Nunito Sans Black Bold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45324" y="1350385"/>
            <a:ext cx="47868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solidFill>
                  <a:srgbClr val="4285F4"/>
                </a:solidFill>
                <a:latin typeface="Ubuntu Bold"/>
              </a:rPr>
              <a:t>FASE </a:t>
            </a:r>
            <a:r>
              <a:rPr lang="pt-BR" sz="1100" dirty="0" smtClean="0">
                <a:solidFill>
                  <a:srgbClr val="4285F4"/>
                </a:solidFill>
                <a:latin typeface="Ubuntu Bold"/>
              </a:rPr>
              <a:t>PLANEJAMENTO </a:t>
            </a:r>
            <a:r>
              <a:rPr lang="pt-BR" sz="1100" dirty="0">
                <a:solidFill>
                  <a:srgbClr val="4285F4"/>
                </a:solidFill>
                <a:latin typeface="Ubuntu Bold"/>
              </a:rPr>
              <a:t>-</a:t>
            </a:r>
            <a:r>
              <a:rPr lang="pt-BR" sz="1100" dirty="0" smtClean="0">
                <a:solidFill>
                  <a:srgbClr val="4285F4"/>
                </a:solidFill>
                <a:latin typeface="Ubuntu Bold"/>
              </a:rPr>
              <a:t> </a:t>
            </a:r>
            <a:r>
              <a:rPr lang="pt-BR" sz="1100" dirty="0" smtClean="0">
                <a:latin typeface="Ubuntu Bold"/>
              </a:rPr>
              <a:t>Formalização da demanda</a:t>
            </a:r>
          </a:p>
          <a:p>
            <a:pPr algn="just"/>
            <a:endParaRPr lang="pt-BR" sz="1100" dirty="0" smtClean="0">
              <a:latin typeface="Ubuntu Bold"/>
            </a:endParaRPr>
          </a:p>
          <a:p>
            <a:pPr algn="just"/>
            <a:r>
              <a:rPr lang="pt-BR" sz="1100" dirty="0" smtClean="0">
                <a:solidFill>
                  <a:schemeClr val="accent1"/>
                </a:solidFill>
                <a:latin typeface="Ubuntu Bold"/>
              </a:rPr>
              <a:t>EVENTO</a:t>
            </a:r>
            <a:r>
              <a:rPr lang="pt-BR" sz="1100" dirty="0" smtClean="0">
                <a:solidFill>
                  <a:srgbClr val="4285F4"/>
                </a:solidFill>
                <a:latin typeface="Ubuntu Bold"/>
              </a:rPr>
              <a:t> - </a:t>
            </a:r>
            <a:r>
              <a:rPr lang="pt-BR" sz="1100" dirty="0" smtClean="0">
                <a:latin typeface="Ubuntu Bold"/>
              </a:rPr>
              <a:t>Demanda que não representa uma necessidade da organização ou em quantidade superior a necessidade</a:t>
            </a:r>
            <a:endParaRPr lang="pt-BR" sz="1100" dirty="0">
              <a:latin typeface="Ubuntu Bold"/>
            </a:endParaRPr>
          </a:p>
        </p:txBody>
      </p:sp>
      <p:sp>
        <p:nvSpPr>
          <p:cNvPr id="12" name="Freeform 5"/>
          <p:cNvSpPr/>
          <p:nvPr/>
        </p:nvSpPr>
        <p:spPr>
          <a:xfrm>
            <a:off x="901148" y="2376324"/>
            <a:ext cx="2192616" cy="2480598"/>
          </a:xfrm>
          <a:custGeom>
            <a:avLst/>
            <a:gdLst/>
            <a:ahLst/>
            <a:cxnLst/>
            <a:rect l="l" t="t" r="r" b="b"/>
            <a:pathLst>
              <a:path w="6350000" h="9525000">
                <a:moveTo>
                  <a:pt x="0" y="9042400"/>
                </a:moveTo>
                <a:lnTo>
                  <a:pt x="0" y="482600"/>
                </a:lnTo>
                <a:cubicBezTo>
                  <a:pt x="0" y="215900"/>
                  <a:pt x="215900" y="0"/>
                  <a:pt x="482600" y="0"/>
                </a:cubicBezTo>
                <a:lnTo>
                  <a:pt x="5867400" y="0"/>
                </a:lnTo>
                <a:cubicBezTo>
                  <a:pt x="6134100" y="0"/>
                  <a:pt x="6350000" y="217170"/>
                  <a:pt x="6350000" y="482600"/>
                </a:cubicBezTo>
                <a:lnTo>
                  <a:pt x="6350000" y="9042400"/>
                </a:lnTo>
                <a:cubicBezTo>
                  <a:pt x="6350000" y="9309100"/>
                  <a:pt x="6134100" y="9525000"/>
                  <a:pt x="5867400" y="9525000"/>
                </a:cubicBezTo>
                <a:lnTo>
                  <a:pt x="482600" y="9525000"/>
                </a:lnTo>
                <a:cubicBezTo>
                  <a:pt x="217170" y="9525000"/>
                  <a:pt x="0" y="9309100"/>
                  <a:pt x="0" y="904240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endParaRPr lang="pt-BR" sz="1100" dirty="0" smtClean="0">
              <a:solidFill>
                <a:schemeClr val="accent1"/>
              </a:solidFill>
              <a:latin typeface="Ubuntu Bold"/>
            </a:endParaRPr>
          </a:p>
          <a:p>
            <a:pPr algn="ctr"/>
            <a:r>
              <a:rPr lang="pt-BR" sz="1100" dirty="0" smtClean="0">
                <a:solidFill>
                  <a:schemeClr val="accent1"/>
                </a:solidFill>
                <a:latin typeface="Ubuntu Bold"/>
              </a:rPr>
              <a:t>CAUSA</a:t>
            </a:r>
          </a:p>
          <a:p>
            <a:pPr algn="ctr"/>
            <a:endParaRPr lang="pt-BR" sz="1100" dirty="0" smtClean="0">
              <a:solidFill>
                <a:schemeClr val="accent1"/>
              </a:solidFill>
              <a:latin typeface="Ubuntu Bold"/>
            </a:endParaRPr>
          </a:p>
          <a:p>
            <a:pPr algn="just"/>
            <a:r>
              <a:rPr lang="pt-BR" sz="1100" dirty="0" smtClean="0">
                <a:latin typeface="Ubuntu Bold"/>
              </a:rPr>
              <a:t>- Falta de análise criteriosa da real necessidade</a:t>
            </a:r>
          </a:p>
          <a:p>
            <a:pPr marL="285750" indent="-285750" algn="just">
              <a:buFontTx/>
              <a:buChar char="-"/>
            </a:pPr>
            <a:endParaRPr lang="pt-BR" sz="1100" dirty="0" smtClean="0">
              <a:latin typeface="Ubuntu Bold"/>
            </a:endParaRPr>
          </a:p>
          <a:p>
            <a:pPr algn="just"/>
            <a:r>
              <a:rPr lang="pt-BR" sz="1100" dirty="0" smtClean="0">
                <a:latin typeface="Ubuntu Bold"/>
              </a:rPr>
              <a:t>- Baixa qualificação dos servidores dos setores requisitantes</a:t>
            </a:r>
          </a:p>
          <a:p>
            <a:pPr marL="285750" indent="-285750" algn="just">
              <a:buFontTx/>
              <a:buChar char="-"/>
            </a:pPr>
            <a:endParaRPr lang="pt-BR" sz="1100" dirty="0" smtClean="0">
              <a:latin typeface="Ubuntu Bold"/>
            </a:endParaRPr>
          </a:p>
          <a:p>
            <a:pPr algn="just"/>
            <a:r>
              <a:rPr lang="pt-BR" sz="1100" dirty="0" smtClean="0">
                <a:latin typeface="Ubuntu Bold"/>
              </a:rPr>
              <a:t>- Ausência de controle ou requisitos para iniciar formalização de demanda</a:t>
            </a:r>
            <a:endParaRPr lang="pt-BR" sz="1100" dirty="0">
              <a:latin typeface="Ubuntu Bold"/>
            </a:endParaRPr>
          </a:p>
        </p:txBody>
      </p:sp>
      <p:sp>
        <p:nvSpPr>
          <p:cNvPr id="14" name="Freeform 7"/>
          <p:cNvSpPr/>
          <p:nvPr/>
        </p:nvSpPr>
        <p:spPr>
          <a:xfrm>
            <a:off x="3236013" y="2408338"/>
            <a:ext cx="2235147" cy="2416570"/>
          </a:xfrm>
          <a:custGeom>
            <a:avLst/>
            <a:gdLst/>
            <a:ahLst/>
            <a:cxnLst/>
            <a:rect l="l" t="t" r="r" b="b"/>
            <a:pathLst>
              <a:path w="6350000" h="635127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endParaRPr lang="pt-BR" sz="1100" dirty="0" smtClean="0">
              <a:solidFill>
                <a:schemeClr val="accent1"/>
              </a:solidFill>
              <a:latin typeface="Ubuntu Bold"/>
            </a:endParaRPr>
          </a:p>
          <a:p>
            <a:pPr algn="ctr"/>
            <a:r>
              <a:rPr lang="pt-BR" sz="1100" dirty="0" smtClean="0">
                <a:solidFill>
                  <a:schemeClr val="accent1"/>
                </a:solidFill>
                <a:latin typeface="Ubuntu Bold"/>
              </a:rPr>
              <a:t>CONSEQUÊNCIAS</a:t>
            </a:r>
          </a:p>
          <a:p>
            <a:pPr algn="ctr"/>
            <a:endParaRPr lang="pt-BR" sz="1100" dirty="0" smtClean="0">
              <a:solidFill>
                <a:schemeClr val="accent1"/>
              </a:solidFill>
              <a:latin typeface="Ubuntu Bold"/>
            </a:endParaRPr>
          </a:p>
          <a:p>
            <a:pPr algn="just"/>
            <a:r>
              <a:rPr lang="pt-BR" sz="1100" dirty="0" smtClean="0">
                <a:latin typeface="Ubuntu Bold"/>
              </a:rPr>
              <a:t>-  Perda de tempo da equipe de planejamento elaborando o estudo técnico preliminar;</a:t>
            </a:r>
          </a:p>
          <a:p>
            <a:pPr marL="285750" indent="-285750" algn="just">
              <a:buFontTx/>
              <a:buChar char="-"/>
            </a:pPr>
            <a:endParaRPr lang="pt-BR" sz="1100" dirty="0" smtClean="0">
              <a:latin typeface="Ubuntu Bold"/>
            </a:endParaRPr>
          </a:p>
          <a:p>
            <a:pPr algn="just"/>
            <a:r>
              <a:rPr lang="pt-BR" sz="1100" dirty="0" smtClean="0">
                <a:latin typeface="Ubuntu Bold"/>
              </a:rPr>
              <a:t>- Desperdício de recursos públicos;</a:t>
            </a:r>
          </a:p>
          <a:p>
            <a:pPr marL="285750" indent="-285750" algn="just">
              <a:buFontTx/>
              <a:buChar char="-"/>
            </a:pPr>
            <a:endParaRPr lang="pt-BR" sz="1100" dirty="0" smtClean="0">
              <a:latin typeface="Ubuntu Bold"/>
            </a:endParaRPr>
          </a:p>
          <a:p>
            <a:pPr algn="just"/>
            <a:r>
              <a:rPr lang="pt-BR" sz="1100" dirty="0" smtClean="0">
                <a:latin typeface="Ubuntu Bold"/>
              </a:rPr>
              <a:t>- Desperdício de tempo dos agentes envolvidos na contratação.</a:t>
            </a:r>
            <a:endParaRPr lang="pt-BR" sz="1100" dirty="0">
              <a:latin typeface="Ubuntu Bold"/>
            </a:endParaRPr>
          </a:p>
        </p:txBody>
      </p:sp>
      <p:grpSp>
        <p:nvGrpSpPr>
          <p:cNvPr id="15" name="Group 10"/>
          <p:cNvGrpSpPr>
            <a:grpSpLocks noChangeAspect="1"/>
          </p:cNvGrpSpPr>
          <p:nvPr/>
        </p:nvGrpSpPr>
        <p:grpSpPr>
          <a:xfrm>
            <a:off x="5936974" y="1460866"/>
            <a:ext cx="3031071" cy="3364042"/>
            <a:chOff x="0" y="2"/>
            <a:chExt cx="11287762" cy="5185818"/>
          </a:xfrm>
        </p:grpSpPr>
        <p:sp>
          <p:nvSpPr>
            <p:cNvPr id="16" name="Freeform 11"/>
            <p:cNvSpPr/>
            <p:nvPr/>
          </p:nvSpPr>
          <p:spPr>
            <a:xfrm>
              <a:off x="0" y="2"/>
              <a:ext cx="11287762" cy="5185818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7" name="Retângulo 16"/>
          <p:cNvSpPr/>
          <p:nvPr/>
        </p:nvSpPr>
        <p:spPr>
          <a:xfrm>
            <a:off x="6041121" y="1903043"/>
            <a:ext cx="274657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00" dirty="0" smtClean="0">
                <a:solidFill>
                  <a:schemeClr val="accent1"/>
                </a:solidFill>
                <a:latin typeface="Ubuntu Bold"/>
              </a:rPr>
              <a:t>MEDIDAS PREVENTIVAS</a:t>
            </a:r>
          </a:p>
          <a:p>
            <a:pPr algn="ctr"/>
            <a:endParaRPr lang="pt-BR" sz="1100" dirty="0">
              <a:solidFill>
                <a:schemeClr val="accent1"/>
              </a:solidFill>
              <a:latin typeface="Ubuntu Bold"/>
            </a:endParaRPr>
          </a:p>
          <a:p>
            <a:pPr marL="342900" indent="-342900" algn="just">
              <a:buFontTx/>
              <a:buChar char="-"/>
            </a:pPr>
            <a:r>
              <a:rPr lang="pt-BR" sz="1100" dirty="0" smtClean="0">
                <a:latin typeface="Ubuntu Bold"/>
              </a:rPr>
              <a:t>Desenho </a:t>
            </a:r>
            <a:r>
              <a:rPr lang="pt-BR" sz="1100" dirty="0">
                <a:latin typeface="Ubuntu Bold"/>
              </a:rPr>
              <a:t>de fluxo de trabalho interno, com previsão expressa de que haja justificativa para a necessidade de contratação e identificação do agente público que comunicou a necessidade;</a:t>
            </a:r>
          </a:p>
          <a:p>
            <a:pPr marL="342900" indent="-342900" algn="just">
              <a:buFontTx/>
              <a:buChar char="-"/>
            </a:pPr>
            <a:endParaRPr lang="pt-BR" sz="1100" dirty="0">
              <a:latin typeface="Ubuntu Bold"/>
            </a:endParaRPr>
          </a:p>
          <a:p>
            <a:pPr marL="342900" indent="-342900" algn="just">
              <a:buFontTx/>
              <a:buChar char="-"/>
            </a:pPr>
            <a:r>
              <a:rPr lang="pt-BR" sz="1100" dirty="0">
                <a:latin typeface="Ubuntu Bold"/>
              </a:rPr>
              <a:t>Capacitação da área </a:t>
            </a:r>
            <a:r>
              <a:rPr lang="pt-BR" sz="1100" dirty="0" smtClean="0">
                <a:latin typeface="Ubuntu Bold"/>
              </a:rPr>
              <a:t>demandante;</a:t>
            </a:r>
            <a:endParaRPr lang="pt-BR" sz="1100" dirty="0">
              <a:latin typeface="Ubuntu Bold"/>
            </a:endParaRPr>
          </a:p>
          <a:p>
            <a:pPr marL="342900" indent="-342900" algn="just">
              <a:buFontTx/>
              <a:buChar char="-"/>
            </a:pPr>
            <a:endParaRPr lang="pt-BR" sz="1100" dirty="0">
              <a:latin typeface="Ubuntu Bold"/>
            </a:endParaRPr>
          </a:p>
          <a:p>
            <a:pPr marL="342900" indent="-342900" algn="just">
              <a:buFontTx/>
              <a:buChar char="-"/>
            </a:pPr>
            <a:r>
              <a:rPr lang="pt-BR" sz="1100" dirty="0">
                <a:latin typeface="Ubuntu Bold"/>
              </a:rPr>
              <a:t>Controle das compras realizadas para ter parâmetros para avaliação de nova solicitação</a:t>
            </a:r>
          </a:p>
        </p:txBody>
      </p:sp>
      <p:grpSp>
        <p:nvGrpSpPr>
          <p:cNvPr id="18" name="Group 12"/>
          <p:cNvGrpSpPr/>
          <p:nvPr/>
        </p:nvGrpSpPr>
        <p:grpSpPr>
          <a:xfrm>
            <a:off x="5606328" y="434472"/>
            <a:ext cx="330645" cy="996397"/>
            <a:chOff x="1704780" y="26879"/>
            <a:chExt cx="995894" cy="689278"/>
          </a:xfrm>
          <a:solidFill>
            <a:schemeClr val="bg1"/>
          </a:solidFill>
        </p:grpSpPr>
        <p:sp>
          <p:nvSpPr>
            <p:cNvPr id="19" name="Freeform 13"/>
            <p:cNvSpPr/>
            <p:nvPr/>
          </p:nvSpPr>
          <p:spPr>
            <a:xfrm>
              <a:off x="1704780" y="26879"/>
              <a:ext cx="995894" cy="689278"/>
            </a:xfrm>
            <a:custGeom>
              <a:avLst/>
              <a:gdLst/>
              <a:ahLst/>
              <a:cxnLst/>
              <a:rect l="l" t="t" r="r" b="b"/>
              <a:pathLst>
                <a:path w="2146162" h="1374729">
                  <a:moveTo>
                    <a:pt x="2021701" y="1374729"/>
                  </a:moveTo>
                  <a:lnTo>
                    <a:pt x="124460" y="1374729"/>
                  </a:lnTo>
                  <a:cubicBezTo>
                    <a:pt x="55880" y="1374729"/>
                    <a:pt x="0" y="1318849"/>
                    <a:pt x="0" y="12502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21702" y="0"/>
                  </a:lnTo>
                  <a:cubicBezTo>
                    <a:pt x="2090282" y="0"/>
                    <a:pt x="2146162" y="55880"/>
                    <a:pt x="2146162" y="124460"/>
                  </a:cubicBezTo>
                  <a:lnTo>
                    <a:pt x="2146162" y="1250269"/>
                  </a:lnTo>
                  <a:cubicBezTo>
                    <a:pt x="2146162" y="1318849"/>
                    <a:pt x="2090282" y="1374729"/>
                    <a:pt x="2021702" y="1374729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endParaRPr lang="en-US" sz="4400" dirty="0">
                <a:solidFill>
                  <a:schemeClr val="bg1"/>
                </a:solidFill>
                <a:latin typeface="Nunito Sans Black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0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6413" y="119270"/>
            <a:ext cx="8944944" cy="5015001"/>
          </a:xfrm>
        </p:spPr>
        <p:txBody>
          <a:bodyPr>
            <a:normAutofit/>
          </a:bodyPr>
          <a:lstStyle/>
          <a:p>
            <a:pPr algn="ctr"/>
            <a:r>
              <a:rPr lang="pt-BR" altLang="pt-BR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Exemplo de tabelas para Probabilidade, Impacto e o Nível do risco.</a:t>
            </a:r>
            <a:endParaRPr lang="pt-BR" sz="1200" dirty="0"/>
          </a:p>
        </p:txBody>
      </p:sp>
      <p:pic>
        <p:nvPicPr>
          <p:cNvPr id="4" name="Imagem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319" y="443709"/>
            <a:ext cx="6332838" cy="19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22" y="2371900"/>
            <a:ext cx="6423033" cy="19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43" y="4357029"/>
            <a:ext cx="6248585" cy="41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5401" y="1034683"/>
            <a:ext cx="749277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endParaRPr lang="pt-BR" dirty="0" smtClean="0">
              <a:latin typeface="Ubuntu Bold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200" dirty="0" smtClean="0">
                <a:latin typeface="Ubuntu Bold"/>
              </a:rPr>
              <a:t>No Haiti, um </a:t>
            </a:r>
            <a:r>
              <a:rPr lang="pt-BR" sz="1200" dirty="0">
                <a:latin typeface="Ubuntu Bold"/>
              </a:rPr>
              <a:t>terremoto de </a:t>
            </a:r>
            <a:r>
              <a:rPr lang="pt-BR" sz="1200" b="1" dirty="0">
                <a:latin typeface="Ubuntu Bold"/>
              </a:rPr>
              <a:t>7 graus </a:t>
            </a:r>
            <a:r>
              <a:rPr lang="pt-BR" sz="1200" dirty="0">
                <a:latin typeface="Ubuntu Bold"/>
              </a:rPr>
              <a:t>na escala </a:t>
            </a:r>
            <a:r>
              <a:rPr lang="pt-BR" sz="1200" dirty="0" smtClean="0">
                <a:latin typeface="Ubuntu Bold"/>
              </a:rPr>
              <a:t>Richter, </a:t>
            </a:r>
            <a:r>
              <a:rPr lang="pt-BR" sz="1200" dirty="0">
                <a:latin typeface="Ubuntu Bold"/>
              </a:rPr>
              <a:t>em 12 de janeiro de 2010 devastou a capital, Porto Príncipe, e amplas zonas circundantes. A estimativa é de que o número de mortos tenha chegado a pelo menos </a:t>
            </a:r>
            <a:r>
              <a:rPr lang="pt-BR" sz="1200" b="1" dirty="0">
                <a:latin typeface="Ubuntu Bold"/>
              </a:rPr>
              <a:t>220 mil </a:t>
            </a:r>
            <a:r>
              <a:rPr lang="pt-BR" sz="1200" dirty="0">
                <a:latin typeface="Ubuntu Bold"/>
              </a:rPr>
              <a:t>(</a:t>
            </a:r>
            <a:r>
              <a:rPr lang="pt-BR" sz="1200" b="1" dirty="0">
                <a:latin typeface="Ubuntu Bold"/>
              </a:rPr>
              <a:t>para o governo, foram mais de 310 </a:t>
            </a:r>
            <a:r>
              <a:rPr lang="pt-BR" sz="1200" b="1" dirty="0" smtClean="0">
                <a:latin typeface="Ubuntu Bold"/>
              </a:rPr>
              <a:t>mil</a:t>
            </a:r>
            <a:r>
              <a:rPr lang="pt-BR" sz="1200" dirty="0" smtClean="0">
                <a:latin typeface="Ubuntu Bold"/>
              </a:rPr>
              <a:t>).</a:t>
            </a:r>
          </a:p>
          <a:p>
            <a:pPr algn="just" fontAlgn="base">
              <a:lnSpc>
                <a:spcPct val="150000"/>
              </a:lnSpc>
            </a:pPr>
            <a:endParaRPr lang="pt-BR" sz="1200" dirty="0" smtClean="0">
              <a:latin typeface="Ubuntu Bold"/>
            </a:endParaRPr>
          </a:p>
          <a:p>
            <a:pPr algn="just" fontAlgn="base">
              <a:lnSpc>
                <a:spcPct val="150000"/>
              </a:lnSpc>
            </a:pPr>
            <a:r>
              <a:rPr lang="pt-BR" sz="1200" dirty="0" smtClean="0">
                <a:latin typeface="Ubuntu Bold"/>
              </a:rPr>
              <a:t>Já </a:t>
            </a:r>
            <a:r>
              <a:rPr lang="pt-BR" sz="1200" dirty="0">
                <a:latin typeface="Ubuntu Bold"/>
              </a:rPr>
              <a:t>o Japão, </a:t>
            </a:r>
            <a:r>
              <a:rPr lang="pt-BR" sz="1200" dirty="0" smtClean="0">
                <a:latin typeface="Ubuntu Bold"/>
              </a:rPr>
              <a:t>foi </a:t>
            </a:r>
            <a:r>
              <a:rPr lang="pt-BR" sz="1200" dirty="0">
                <a:latin typeface="Ubuntu Bold"/>
              </a:rPr>
              <a:t>atingido em 11 de março de 2011 pelo quinto mais forte terremoto já registrado. A intensidade chegou a </a:t>
            </a:r>
            <a:r>
              <a:rPr lang="pt-BR" sz="1200" b="1" dirty="0">
                <a:latin typeface="Ubuntu Bold"/>
              </a:rPr>
              <a:t>9 graus </a:t>
            </a:r>
            <a:r>
              <a:rPr lang="pt-BR" sz="1200" dirty="0">
                <a:latin typeface="Ubuntu Bold"/>
              </a:rPr>
              <a:t>na escala </a:t>
            </a:r>
            <a:r>
              <a:rPr lang="pt-BR" sz="1200" dirty="0" smtClean="0">
                <a:latin typeface="Ubuntu Bold"/>
              </a:rPr>
              <a:t>Richter. </a:t>
            </a:r>
            <a:r>
              <a:rPr lang="pt-BR" sz="1200" dirty="0">
                <a:latin typeface="Ubuntu Bold"/>
              </a:rPr>
              <a:t>A tragédia foi acompanhada de tsunamis que devastaram a costa, além de um acidente nuclear no complexo de Fukushima, atingido pelas ondas gigantes.</a:t>
            </a:r>
          </a:p>
          <a:p>
            <a:pPr algn="just" fontAlgn="base">
              <a:lnSpc>
                <a:spcPct val="150000"/>
              </a:lnSpc>
            </a:pPr>
            <a:r>
              <a:rPr lang="pt-BR" sz="1200" u="sng" dirty="0">
                <a:latin typeface="Ubuntu Bold"/>
              </a:rPr>
              <a:t>Com uma infraestrutura bem preparada e uma população arduamente treinada para enfrentar terremotos</a:t>
            </a:r>
            <a:r>
              <a:rPr lang="pt-BR" sz="1200" dirty="0">
                <a:latin typeface="Ubuntu Bold"/>
              </a:rPr>
              <a:t>, o país amargou vastos prejuízos. O número de mortos e desaparecidos ficou em cerca </a:t>
            </a:r>
            <a:r>
              <a:rPr lang="pt-BR" sz="1200" b="1" dirty="0">
                <a:latin typeface="Ubuntu Bold"/>
              </a:rPr>
              <a:t>de 19 mil</a:t>
            </a:r>
            <a:r>
              <a:rPr lang="pt-BR" sz="1200" dirty="0">
                <a:latin typeface="Ubuntu Bold"/>
              </a:rPr>
              <a:t>. </a:t>
            </a:r>
            <a:endParaRPr lang="pt-BR" sz="1200" dirty="0" smtClean="0">
              <a:latin typeface="Ubuntu Bold"/>
            </a:endParaRPr>
          </a:p>
          <a:p>
            <a:pPr fontAlgn="base">
              <a:lnSpc>
                <a:spcPct val="150000"/>
              </a:lnSpc>
            </a:pPr>
            <a:endParaRPr lang="pt-BR" sz="1200" dirty="0">
              <a:latin typeface="Ubuntu Bold"/>
            </a:endParaRPr>
          </a:p>
          <a:p>
            <a:pPr algn="ctr" fontAlgn="base">
              <a:lnSpc>
                <a:spcPct val="150000"/>
              </a:lnSpc>
            </a:pPr>
            <a:r>
              <a:rPr lang="pt-BR" sz="1200" dirty="0" smtClean="0">
                <a:latin typeface="Ubuntu Bold"/>
              </a:rPr>
              <a:t>Dois </a:t>
            </a:r>
            <a:r>
              <a:rPr lang="pt-BR" sz="1200" dirty="0">
                <a:latin typeface="Ubuntu Bold"/>
              </a:rPr>
              <a:t>terremotos, duas lições para a Humanidade</a:t>
            </a:r>
            <a:r>
              <a:rPr lang="pt-BR" sz="1200" dirty="0" smtClean="0">
                <a:latin typeface="Ubuntu Bold"/>
              </a:rPr>
              <a:t>.</a:t>
            </a:r>
            <a:r>
              <a:rPr lang="pt-BR" dirty="0">
                <a:latin typeface="Ubuntu Bold"/>
              </a:rPr>
              <a:t/>
            </a:r>
            <a:br>
              <a:rPr lang="pt-BR" dirty="0">
                <a:latin typeface="Ubuntu Bold"/>
              </a:rPr>
            </a:br>
            <a:r>
              <a:rPr lang="pt-BR" dirty="0">
                <a:latin typeface="Ubuntu Bold"/>
              </a:rPr>
              <a:t> </a:t>
            </a:r>
            <a:br>
              <a:rPr lang="pt-BR" dirty="0">
                <a:latin typeface="Ubuntu Bold"/>
              </a:rPr>
            </a:br>
            <a:endParaRPr lang="pt-BR" dirty="0">
              <a:latin typeface="Ubuntu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6434" y="558865"/>
            <a:ext cx="5592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1800" dirty="0">
                <a:solidFill>
                  <a:srgbClr val="000061"/>
                </a:solidFill>
                <a:latin typeface="Ubuntu Bold"/>
              </a:rPr>
              <a:t>No século XXI, terremotos causaram devastação no Haiti, no Japão e no Nepal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80451" y="46408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700" dirty="0">
                <a:latin typeface="Ubuntu Bold"/>
                <a:hlinkClick r:id="rId4"/>
              </a:rPr>
              <a:t>https://acervo.oglobo.globo.com/fatos-historicos/no-seculo-xxi-terremotos-causaram-devastacao-no-haiti-no-japao-no-nepal-9384962#ixzz8DK6O28Et</a:t>
            </a:r>
            <a:endParaRPr lang="pt-BR" sz="700" dirty="0"/>
          </a:p>
        </p:txBody>
      </p:sp>
    </p:spTree>
    <p:extLst>
      <p:ext uri="{BB962C8B-B14F-4D97-AF65-F5344CB8AC3E}">
        <p14:creationId xmlns:p14="http://schemas.microsoft.com/office/powerpoint/2010/main" val="9243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66201" y="229338"/>
            <a:ext cx="589240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Controle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Interno</a:t>
            </a:r>
            <a:r>
              <a:rPr lang="en-US" sz="3600" dirty="0" smtClean="0">
                <a:solidFill>
                  <a:srgbClr val="000061"/>
                </a:solidFill>
                <a:latin typeface="Ubuntu Bold"/>
              </a:rPr>
              <a:t> – NLLC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16477" y="1581412"/>
            <a:ext cx="329769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 Bold"/>
              </a:rPr>
              <a:t>3 LINHAS DE DEFESA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Ubuntu Bold"/>
              </a:rPr>
              <a:t>GESTÃO </a:t>
            </a:r>
            <a:r>
              <a:rPr lang="en-US" dirty="0">
                <a:latin typeface="Ubuntu Bold"/>
              </a:rPr>
              <a:t>DE </a:t>
            </a:r>
            <a:r>
              <a:rPr lang="en-US" dirty="0" smtClean="0">
                <a:latin typeface="Ubuntu Bold"/>
              </a:rPr>
              <a:t>RISCOS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Ubuntu Bold"/>
              </a:rPr>
              <a:t>PROGRAMA </a:t>
            </a:r>
            <a:r>
              <a:rPr lang="en-US" dirty="0">
                <a:latin typeface="Ubuntu Bold"/>
              </a:rPr>
              <a:t>INTEGRIDADE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Ubuntu Bold"/>
              </a:rPr>
              <a:t>CRONOGRAMA DE PAGAMENTO</a:t>
            </a:r>
          </a:p>
          <a:p>
            <a:pPr marL="285750" indent="-28575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Ubuntu Bold"/>
              </a:rPr>
              <a:t>INOVAÇÕES SANCIONATÓRIA</a:t>
            </a:r>
            <a:endParaRPr lang="en-US" dirty="0">
              <a:latin typeface="Ubuntu Bold"/>
            </a:endParaRPr>
          </a:p>
          <a:p>
            <a:pPr algn="just">
              <a:lnSpc>
                <a:spcPct val="250000"/>
              </a:lnSpc>
            </a:pPr>
            <a:endParaRPr lang="en-US" dirty="0">
              <a:latin typeface="Ubuntu Bold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1542" y="4095430"/>
            <a:ext cx="1502823" cy="1002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4157" y="593376"/>
            <a:ext cx="5936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buntu Bold"/>
              </a:rPr>
              <a:t>PROGRAMA DE INTEGRIDADE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954157" y="1265478"/>
            <a:ext cx="715617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>
                <a:solidFill>
                  <a:srgbClr val="000061"/>
                </a:solidFill>
                <a:latin typeface="Ubuntu Bold"/>
              </a:rPr>
              <a:t>Lei </a:t>
            </a:r>
            <a:r>
              <a:rPr lang="en-US" sz="1200" b="1" dirty="0" smtClean="0">
                <a:solidFill>
                  <a:srgbClr val="000061"/>
                </a:solidFill>
                <a:latin typeface="Ubuntu Bold"/>
              </a:rPr>
              <a:t>14.133/2021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err="1" smtClean="0">
                <a:solidFill>
                  <a:srgbClr val="000061"/>
                </a:solidFill>
                <a:latin typeface="Ubuntu Bold"/>
              </a:rPr>
              <a:t>Obrigatoriedade</a:t>
            </a:r>
            <a:endParaRPr lang="en-US" sz="1200" b="1" dirty="0" smtClean="0">
              <a:solidFill>
                <a:srgbClr val="000061"/>
              </a:solidFill>
              <a:latin typeface="Ubuntu Bold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Art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 25 - §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4º - 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contratações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obras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serviços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fornecimentos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grande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vulto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</a:t>
            </a:r>
            <a:endParaRPr lang="en-US" sz="1200" dirty="0" smtClean="0">
              <a:solidFill>
                <a:schemeClr val="tx1"/>
              </a:solidFill>
              <a:latin typeface="Ubuntu Bold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Art. 163 - §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único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– para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reabilitação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sanções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decorrentes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infrações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nos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incisos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VIII (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declaração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documentação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falsa), e XII (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atos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lesivos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da LAC), do art. 155.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1200" dirty="0" smtClean="0">
              <a:solidFill>
                <a:schemeClr val="tx1"/>
              </a:solidFill>
              <a:latin typeface="Ubuntu Bold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b="1" dirty="0" err="1" smtClean="0">
                <a:solidFill>
                  <a:srgbClr val="000061"/>
                </a:solidFill>
                <a:latin typeface="Ubuntu Bold"/>
              </a:rPr>
              <a:t>Fomento</a:t>
            </a:r>
            <a:endParaRPr lang="en-US" sz="1200" b="1" dirty="0">
              <a:solidFill>
                <a:srgbClr val="000061"/>
              </a:solidFill>
              <a:latin typeface="Ubuntu Bold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Art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 60 –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IV – Como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critério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desempate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m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caso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empate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entre 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propostas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Art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 156 – §1º - V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- Na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aplicação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sanções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dosimetria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pena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implantação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normas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orientações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órgãos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3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7287" y="638434"/>
            <a:ext cx="5883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buntu Bold"/>
              </a:rPr>
              <a:t>CRONOGRAMA DE PAGAMENTO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60175" y="1632425"/>
            <a:ext cx="66284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Lei 14.133/2021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Art. 141. </a:t>
            </a:r>
          </a:p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pagamentos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realizados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pela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Administração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devem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observar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ordem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cronológica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para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cada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fonte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recurso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devendo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divulgados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internet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e as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eventuais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justificativas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alteração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ordem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Cabe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órgãos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fiscalização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cumprimento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ordem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cronológica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8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9688" y="1369909"/>
            <a:ext cx="608245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Previsão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regras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gerais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serem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cumpridas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no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procedimento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sancionador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licitantes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contratados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(arts. 155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163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);</a:t>
            </a: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just"/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Previsão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desconsideração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personalidade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jurídica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160);</a:t>
            </a:r>
          </a:p>
          <a:p>
            <a:pPr algn="just"/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Disciplina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mais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abrangente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relação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à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dosimetria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sanções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(art. 156) e à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reabilitação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163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);</a:t>
            </a:r>
          </a:p>
          <a:p>
            <a:pPr indent="457200" algn="just"/>
            <a:endParaRPr lang="en-US" sz="1200" dirty="0" smtClean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Previsão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implantação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aperfeiçoamento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Programa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Integridade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como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critério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considerado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dosimetria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sanções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156, §1º, V),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assim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como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condição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para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reabilitação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163,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parágrafo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único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)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quando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se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tratar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art. 155, VIII (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apresentar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declaração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ou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documentação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falsa) e XII (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prática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lesivo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previsto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LAC) ;</a:t>
            </a:r>
          </a:p>
          <a:p>
            <a:pPr indent="457200" algn="just"/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just"/>
            <a:endParaRPr lang="en-US" dirty="0">
              <a:solidFill>
                <a:schemeClr val="tx1"/>
              </a:solidFill>
              <a:latin typeface="Ubuntu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62898" y="716576"/>
            <a:ext cx="5776033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Ubuntu Bold"/>
              </a:rPr>
              <a:t>NLLC </a:t>
            </a:r>
            <a:r>
              <a:rPr lang="en-US" sz="1600" dirty="0">
                <a:solidFill>
                  <a:schemeClr val="tx1"/>
                </a:solidFill>
                <a:latin typeface="Ubuntu Bold"/>
              </a:rPr>
              <a:t>– INOVAÇÕES EM MATÉRIA SANCIONATÓRIA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7288" y="1568029"/>
            <a:ext cx="7015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Estabelecimento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prazo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03 a 06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anos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para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pena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declaração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inidoneidade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156, §5º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);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suspensão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temporária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participação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licitações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impedimento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contratar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com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administração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prazo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superior a 2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anos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passa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impedimento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licitar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contratar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prazo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não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superior a 3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anos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Previsão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expressa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quanto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prazo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prescricional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5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anos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partir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data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conhecimento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pela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administração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para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aplicação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sanções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158, §4º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).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Era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aplicado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Decreto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Federal nº 20.910/1932, que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previa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5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anos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da data do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fato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54853" y="701336"/>
            <a:ext cx="5776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Ubuntu Bold"/>
              </a:rPr>
              <a:t>NLLC </a:t>
            </a:r>
            <a:r>
              <a:rPr lang="en-US" sz="1600" dirty="0">
                <a:solidFill>
                  <a:schemeClr val="tx1"/>
                </a:solidFill>
                <a:latin typeface="Ubuntu Bold"/>
              </a:rPr>
              <a:t>– INOVAÇÕES EM MATÉRIA SANCIONATÓRIA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7288" y="1568029"/>
            <a:ext cx="7015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Inclusão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no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rol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infrações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administrativas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(art. 155, XII),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atos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lesivos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previsto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art. 5º da Lei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anticorrupção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(LAC), nº 12.846/2013,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regra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geral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envolvem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corrupção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ativa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fraude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conluio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entre outros;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solidFill>
                <a:schemeClr val="tx1"/>
              </a:solidFill>
              <a:latin typeface="Ubuntu Bold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Quando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as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infrações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à NLCC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configurem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simultaneamente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infração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à 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LAC,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seguirá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o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Rito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Processual da LAC, e 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sanções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serão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cumulativas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Ubuntu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4853" y="701336"/>
            <a:ext cx="57760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Ubuntu Bold"/>
              </a:rPr>
              <a:t>NLLC </a:t>
            </a:r>
            <a:r>
              <a:rPr lang="en-US" sz="1600" dirty="0">
                <a:solidFill>
                  <a:schemeClr val="tx1"/>
                </a:solidFill>
                <a:latin typeface="Ubuntu Bold"/>
              </a:rPr>
              <a:t>– INOVAÇÕES EM MATÉRIA SANCIONATÓRIA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7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8226" y="1625655"/>
            <a:ext cx="63875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C.F. /1988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Art. 74.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Poderes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Legislativo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Executivo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Judiciário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manterão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forma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integrada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</a:t>
            </a:r>
            <a:r>
              <a:rPr lang="en-US" sz="1200" u="sng" dirty="0">
                <a:solidFill>
                  <a:schemeClr val="tx1"/>
                </a:solidFill>
                <a:latin typeface="Ubuntu Bold"/>
              </a:rPr>
              <a:t>Sistema de </a:t>
            </a:r>
            <a:r>
              <a:rPr lang="en-US" sz="1200" u="sng" dirty="0" err="1">
                <a:solidFill>
                  <a:schemeClr val="tx1"/>
                </a:solidFill>
                <a:latin typeface="Ubuntu Bold"/>
              </a:rPr>
              <a:t>controle</a:t>
            </a:r>
            <a:r>
              <a:rPr lang="en-US" sz="1200" u="sng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u="sng" dirty="0" err="1">
                <a:solidFill>
                  <a:schemeClr val="tx1"/>
                </a:solidFill>
                <a:latin typeface="Ubuntu Bold"/>
              </a:rPr>
              <a:t>interno</a:t>
            </a:r>
            <a:r>
              <a:rPr lang="en-US" sz="1200" u="sng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com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finalidade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de: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pt-BR" sz="1200" dirty="0" smtClean="0"/>
              <a:t>No modelo proposto </a:t>
            </a:r>
            <a:r>
              <a:rPr lang="pt-BR" sz="1200" dirty="0"/>
              <a:t>pelo </a:t>
            </a:r>
            <a:r>
              <a:rPr lang="pt-BR" sz="1200" dirty="0" smtClean="0"/>
              <a:t>IIA</a:t>
            </a:r>
            <a:r>
              <a:rPr lang="pt-BR" sz="12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1200" dirty="0" smtClean="0"/>
              <a:t>O </a:t>
            </a:r>
            <a:r>
              <a:rPr lang="pt-BR" sz="1200" dirty="0"/>
              <a:t>controle da gerência é a primeira linha de defesa no gerenciamento de </a:t>
            </a:r>
            <a:r>
              <a:rPr lang="pt-BR" sz="1200" dirty="0" smtClean="0"/>
              <a:t>riscos, as </a:t>
            </a:r>
            <a:r>
              <a:rPr lang="pt-BR" sz="1200" dirty="0"/>
              <a:t>diversas funções de controle de riscos e supervisão de conformidade (área de risco, comitê de risco, etc.) estabelecidas pela gerência são a segunda linha de </a:t>
            </a:r>
            <a:r>
              <a:rPr lang="pt-BR" sz="1200" dirty="0" smtClean="0"/>
              <a:t>defesa, enquanto </a:t>
            </a:r>
            <a:r>
              <a:rPr lang="pt-BR" sz="1200" dirty="0"/>
              <a:t>a avaliação independente, feita pela auditoria interna, é a terceira linha de defesa (IIA, </a:t>
            </a:r>
            <a:r>
              <a:rPr lang="pt-BR" sz="1200" dirty="0" smtClean="0"/>
              <a:t>2012).</a:t>
            </a:r>
            <a:endParaRPr lang="pt-BR" sz="1200" dirty="0"/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0612" y="209899"/>
            <a:ext cx="4596130" cy="94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Três</a:t>
            </a:r>
            <a:r>
              <a:rPr lang="en-US" sz="3600" dirty="0" smtClean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linhas</a:t>
            </a:r>
            <a:r>
              <a:rPr lang="en-US" sz="3600" dirty="0" smtClean="0">
                <a:solidFill>
                  <a:srgbClr val="000061"/>
                </a:solidFill>
                <a:latin typeface="Ubuntu Bold"/>
              </a:rPr>
              <a:t> de </a:t>
            </a: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defesa</a:t>
            </a:r>
            <a:endParaRPr lang="en-US" sz="3600" dirty="0">
              <a:solidFill>
                <a:srgbClr val="00006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15318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4825" y="1283901"/>
            <a:ext cx="69689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Lei 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14.133/2021 –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Capítulo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III - Do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das </a:t>
            </a:r>
            <a:r>
              <a:rPr lang="en-US" sz="1200" dirty="0" err="1" smtClean="0">
                <a:solidFill>
                  <a:schemeClr val="tx1"/>
                </a:solidFill>
                <a:latin typeface="Ubuntu Bold"/>
              </a:rPr>
              <a:t>contratações</a:t>
            </a:r>
            <a:endParaRPr lang="en-US" sz="1200" dirty="0" smtClean="0">
              <a:solidFill>
                <a:schemeClr val="tx1"/>
              </a:solidFill>
              <a:latin typeface="Ubuntu Bold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Ubuntu Bold"/>
              </a:rPr>
              <a:t>Art. 169. As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contratações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públicas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deverão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submeter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-se 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práticas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contínuas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permanentes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Ubuntu Bold"/>
              </a:rPr>
              <a:t>de </a:t>
            </a:r>
            <a:r>
              <a:rPr lang="en-US" sz="1200" b="1" u="sng" dirty="0" err="1">
                <a:solidFill>
                  <a:schemeClr val="tx1"/>
                </a:solidFill>
                <a:latin typeface="Ubuntu Bold"/>
              </a:rPr>
              <a:t>gestão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b="1" u="sng" dirty="0" err="1">
                <a:solidFill>
                  <a:schemeClr val="tx1"/>
                </a:solidFill>
                <a:latin typeface="Ubuntu Bold"/>
              </a:rPr>
              <a:t>riscos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 e de </a:t>
            </a:r>
            <a:r>
              <a:rPr lang="en-US" sz="1200" b="1" u="sng" dirty="0" err="1">
                <a:solidFill>
                  <a:schemeClr val="tx1"/>
                </a:solidFill>
                <a:latin typeface="Ubuntu Bold"/>
              </a:rPr>
              <a:t>controle</a:t>
            </a:r>
            <a:r>
              <a:rPr lang="en-US" sz="1200" b="1" u="sng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b="1" u="sng" dirty="0" err="1">
                <a:solidFill>
                  <a:schemeClr val="tx1"/>
                </a:solidFill>
                <a:latin typeface="Ubuntu Bold"/>
              </a:rPr>
              <a:t>preventivo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inclusive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mediante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adoção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recursos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tecnologia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da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informação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, e,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além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estar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subordinadas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ao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controle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social,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sujeitar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-se-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ão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às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seguintes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linhas</a:t>
            </a:r>
            <a:r>
              <a:rPr lang="en-US" sz="1200" dirty="0">
                <a:solidFill>
                  <a:schemeClr val="tx1"/>
                </a:solidFill>
                <a:latin typeface="Ubuntu Bold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latin typeface="Ubuntu Bold"/>
              </a:rPr>
              <a:t>defesa</a:t>
            </a:r>
            <a:r>
              <a:rPr lang="en-US" sz="1200" dirty="0" smtClean="0">
                <a:solidFill>
                  <a:schemeClr val="tx1"/>
                </a:solidFill>
                <a:latin typeface="Ubuntu Bold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Ubuntu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0612" y="209899"/>
            <a:ext cx="4596130" cy="94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Três</a:t>
            </a:r>
            <a:r>
              <a:rPr lang="en-US" sz="3600" dirty="0" smtClean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linhas</a:t>
            </a:r>
            <a:r>
              <a:rPr lang="en-US" sz="3600" dirty="0" smtClean="0">
                <a:solidFill>
                  <a:srgbClr val="000061"/>
                </a:solidFill>
                <a:latin typeface="Ubuntu Bold"/>
              </a:rPr>
              <a:t> de </a:t>
            </a: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defesa</a:t>
            </a:r>
            <a:endParaRPr lang="en-US" sz="3600" dirty="0">
              <a:solidFill>
                <a:srgbClr val="00006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25545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4"/>
          <a:srcRect l="23046" t="9691" r="22933" b="7621"/>
          <a:stretch/>
        </p:blipFill>
        <p:spPr bwMode="auto">
          <a:xfrm>
            <a:off x="4525441" y="455411"/>
            <a:ext cx="4572000" cy="43453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7934" y="1694587"/>
            <a:ext cx="33362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>
                <a:latin typeface="Ubuntu Bold"/>
              </a:rPr>
              <a:t>I- </a:t>
            </a:r>
            <a:r>
              <a:rPr lang="en-US" sz="1200" b="1" dirty="0" err="1">
                <a:latin typeface="Ubuntu Bold"/>
              </a:rPr>
              <a:t>primeira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linha</a:t>
            </a:r>
            <a:r>
              <a:rPr lang="en-US" sz="1200" b="1" dirty="0">
                <a:latin typeface="Ubuntu Bold"/>
              </a:rPr>
              <a:t> de </a:t>
            </a:r>
            <a:r>
              <a:rPr lang="en-US" sz="1200" b="1" dirty="0" err="1">
                <a:latin typeface="Ubuntu Bold"/>
              </a:rPr>
              <a:t>defesa</a:t>
            </a:r>
            <a:r>
              <a:rPr lang="en-US" sz="1200" b="1" dirty="0">
                <a:latin typeface="Ubuntu Bold"/>
              </a:rPr>
              <a:t>, </a:t>
            </a:r>
            <a:r>
              <a:rPr lang="en-US" sz="1200" b="1" dirty="0" err="1">
                <a:latin typeface="Ubuntu Bold"/>
              </a:rPr>
              <a:t>integrada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por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servidores</a:t>
            </a:r>
            <a:r>
              <a:rPr lang="en-US" sz="1200" b="1" dirty="0">
                <a:latin typeface="Ubuntu Bold"/>
              </a:rPr>
              <a:t> e </a:t>
            </a:r>
            <a:r>
              <a:rPr lang="en-US" sz="1200" b="1" dirty="0" err="1">
                <a:latin typeface="Ubuntu Bold"/>
              </a:rPr>
              <a:t>empregados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públicos</a:t>
            </a:r>
            <a:r>
              <a:rPr lang="en-US" sz="1200" b="1" dirty="0">
                <a:latin typeface="Ubuntu Bold"/>
              </a:rPr>
              <a:t>, </a:t>
            </a:r>
            <a:r>
              <a:rPr lang="en-US" sz="1200" b="1" dirty="0" err="1">
                <a:latin typeface="Ubuntu Bold"/>
              </a:rPr>
              <a:t>agentes</a:t>
            </a:r>
            <a:r>
              <a:rPr lang="en-US" sz="1200" b="1" dirty="0">
                <a:latin typeface="Ubuntu Bold"/>
              </a:rPr>
              <a:t> de </a:t>
            </a:r>
            <a:r>
              <a:rPr lang="en-US" sz="1200" b="1" dirty="0" err="1">
                <a:latin typeface="Ubuntu Bold"/>
              </a:rPr>
              <a:t>licitação</a:t>
            </a:r>
            <a:r>
              <a:rPr lang="en-US" sz="1200" b="1" dirty="0">
                <a:latin typeface="Ubuntu Bold"/>
              </a:rPr>
              <a:t> e </a:t>
            </a:r>
            <a:r>
              <a:rPr lang="en-US" sz="1200" b="1" dirty="0" err="1">
                <a:latin typeface="Ubuntu Bold"/>
              </a:rPr>
              <a:t>autoridades</a:t>
            </a:r>
            <a:r>
              <a:rPr lang="en-US" sz="1200" b="1" dirty="0">
                <a:latin typeface="Ubuntu Bold"/>
              </a:rPr>
              <a:t> que </a:t>
            </a:r>
            <a:r>
              <a:rPr lang="en-US" sz="1200" b="1" dirty="0" err="1">
                <a:latin typeface="Ubuntu Bold"/>
              </a:rPr>
              <a:t>atuam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na</a:t>
            </a:r>
            <a:r>
              <a:rPr lang="en-US" sz="1200" b="1" dirty="0">
                <a:latin typeface="Ubuntu Bold"/>
              </a:rPr>
              <a:t> ESTRUTURA DE GOVERNANÇA do </a:t>
            </a:r>
            <a:r>
              <a:rPr lang="en-US" sz="1200" b="1" dirty="0" err="1">
                <a:latin typeface="Ubuntu Bold"/>
              </a:rPr>
              <a:t>órgão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ou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entidade</a:t>
            </a:r>
            <a:r>
              <a:rPr lang="en-US" sz="1200" b="1" dirty="0">
                <a:latin typeface="Ubuntu Bold"/>
              </a:rPr>
              <a:t>; 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Ubuntu Bold"/>
            </a:endParaRPr>
          </a:p>
        </p:txBody>
      </p:sp>
      <p:sp>
        <p:nvSpPr>
          <p:cNvPr id="4" name="Freeform 15"/>
          <p:cNvSpPr/>
          <p:nvPr/>
        </p:nvSpPr>
        <p:spPr>
          <a:xfrm>
            <a:off x="2774001" y="2850180"/>
            <a:ext cx="211764" cy="287870"/>
          </a:xfrm>
          <a:custGeom>
            <a:avLst/>
            <a:gdLst/>
            <a:ahLst/>
            <a:cxnLst/>
            <a:rect l="l" t="t" r="r" b="b"/>
            <a:pathLst>
              <a:path w="1575507" h="1575507">
                <a:moveTo>
                  <a:pt x="0" y="0"/>
                </a:moveTo>
                <a:lnTo>
                  <a:pt x="1575507" y="0"/>
                </a:lnTo>
                <a:lnTo>
                  <a:pt x="1575507" y="1575508"/>
                </a:lnTo>
                <a:lnTo>
                  <a:pt x="0" y="1575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Retângulo 5"/>
          <p:cNvSpPr/>
          <p:nvPr/>
        </p:nvSpPr>
        <p:spPr>
          <a:xfrm>
            <a:off x="2004060" y="455411"/>
            <a:ext cx="2567940" cy="80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487" y="502526"/>
            <a:ext cx="3338513" cy="75632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88961" y="192499"/>
            <a:ext cx="3554178" cy="924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2800" dirty="0" err="1">
                <a:solidFill>
                  <a:srgbClr val="000061"/>
                </a:solidFill>
                <a:latin typeface="Ubuntu Bold"/>
              </a:rPr>
              <a:t>Três</a:t>
            </a:r>
            <a:r>
              <a:rPr lang="en-US" sz="1800" dirty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2800" dirty="0" err="1">
                <a:solidFill>
                  <a:srgbClr val="000061"/>
                </a:solidFill>
                <a:latin typeface="Ubuntu Bold"/>
              </a:rPr>
              <a:t>linhas</a:t>
            </a:r>
            <a:r>
              <a:rPr lang="en-US" sz="1800" dirty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2800" dirty="0">
                <a:solidFill>
                  <a:srgbClr val="000061"/>
                </a:solidFill>
                <a:latin typeface="Ubuntu Bold"/>
              </a:rPr>
              <a:t>de </a:t>
            </a:r>
            <a:r>
              <a:rPr lang="en-US" sz="2800" dirty="0" err="1">
                <a:solidFill>
                  <a:srgbClr val="000061"/>
                </a:solidFill>
                <a:latin typeface="Ubuntu Bold"/>
              </a:rPr>
              <a:t>defesa</a:t>
            </a:r>
            <a:endParaRPr lang="en-US" sz="2800" dirty="0">
              <a:solidFill>
                <a:srgbClr val="00006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30690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87144" y="203262"/>
            <a:ext cx="4698723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Governança</a:t>
            </a:r>
            <a:r>
              <a:rPr lang="en-US" sz="3600" dirty="0" smtClean="0">
                <a:solidFill>
                  <a:srgbClr val="000061"/>
                </a:solidFill>
                <a:latin typeface="Ubuntu Bold"/>
              </a:rPr>
              <a:t> e </a:t>
            </a:r>
            <a:r>
              <a:rPr lang="en-US" sz="3600" dirty="0" err="1" smtClean="0">
                <a:solidFill>
                  <a:srgbClr val="000061"/>
                </a:solidFill>
                <a:latin typeface="Ubuntu Bold"/>
              </a:rPr>
              <a:t>Gestão</a:t>
            </a:r>
            <a:endParaRPr lang="en-US" sz="3600" dirty="0">
              <a:solidFill>
                <a:srgbClr val="000061"/>
              </a:solidFill>
              <a:latin typeface="Ubuntu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086" y="1610990"/>
            <a:ext cx="32842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/>
              <a:t>A governança é a </a:t>
            </a:r>
            <a:r>
              <a:rPr lang="pt-BR" sz="1200" b="1" dirty="0"/>
              <a:t>função direcionadora - </a:t>
            </a:r>
            <a:r>
              <a:rPr lang="pt-BR" sz="1200" dirty="0"/>
              <a:t>responsável por estabelecer a direção a ser tomada, com fundamento em evidências e levando em conta os interesses da sociedade brasileira e das partes interessadas.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2454" y="3134484"/>
            <a:ext cx="38042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/>
              <a:t>Exercendo as atividades de Avaliar </a:t>
            </a:r>
            <a:r>
              <a:rPr lang="pt-BR" sz="1100" dirty="0" smtClean="0"/>
              <a:t>   Dirigir    </a:t>
            </a:r>
            <a:r>
              <a:rPr lang="pt-BR" sz="1100" dirty="0"/>
              <a:t>Monitorar, quanto a efetividade e economicidade.</a:t>
            </a:r>
          </a:p>
        </p:txBody>
      </p:sp>
      <p:sp>
        <p:nvSpPr>
          <p:cNvPr id="6" name="Divisa 5"/>
          <p:cNvSpPr/>
          <p:nvPr/>
        </p:nvSpPr>
        <p:spPr>
          <a:xfrm>
            <a:off x="3003126" y="3298190"/>
            <a:ext cx="45719" cy="45719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513984" y="3298190"/>
            <a:ext cx="45719" cy="45719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7249" y="3860254"/>
            <a:ext cx="410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“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Não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adianta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persistência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a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quem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não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tem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rumo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definido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.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Amyr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Klink)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891721" y="1587907"/>
            <a:ext cx="35179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sz="1200" dirty="0"/>
              <a:t>A gestão é a </a:t>
            </a:r>
            <a:r>
              <a:rPr lang="pt-BR" sz="1200" b="1" dirty="0"/>
              <a:t>função realizadora </a:t>
            </a:r>
            <a:r>
              <a:rPr lang="pt-BR" sz="1200" dirty="0"/>
              <a:t>- é a função responsável por planejar a forma mais adequada de implementar as diretrizes estabelecidas, executar os planos e fazer o controle de indicadores e de riscos. 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708206" y="3134484"/>
            <a:ext cx="39751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100" dirty="0"/>
              <a:t>Exercendo as atividades de Planejar </a:t>
            </a:r>
            <a:r>
              <a:rPr lang="pt-BR" sz="1100" dirty="0" smtClean="0"/>
              <a:t>   Executar    Controlar</a:t>
            </a:r>
            <a:r>
              <a:rPr lang="pt-BR" sz="1100" dirty="0"/>
              <a:t>, quanto a eficácia e </a:t>
            </a:r>
            <a:r>
              <a:rPr lang="pt-BR" sz="1100" dirty="0" smtClean="0"/>
              <a:t>eficiência.</a:t>
            </a:r>
            <a:endParaRPr lang="pt-BR" sz="1100" dirty="0"/>
          </a:p>
        </p:txBody>
      </p:sp>
      <p:sp>
        <p:nvSpPr>
          <p:cNvPr id="12" name="Divisa 11"/>
          <p:cNvSpPr/>
          <p:nvPr/>
        </p:nvSpPr>
        <p:spPr>
          <a:xfrm>
            <a:off x="7162266" y="3296685"/>
            <a:ext cx="45719" cy="45719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7862041" y="3296685"/>
            <a:ext cx="45719" cy="45719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11306" y="38602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Gestão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é a arte de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fazer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acontecer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.</a:t>
            </a:r>
          </a:p>
          <a:p>
            <a:pPr algn="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 Oscar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Poppins"/>
              </a:rPr>
              <a:t>Motomura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)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4564380" y="1729740"/>
            <a:ext cx="53657" cy="2592179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4"/>
          <a:srcRect l="16048" t="5321" r="18124" b="1365"/>
          <a:stretch/>
        </p:blipFill>
        <p:spPr bwMode="auto">
          <a:xfrm>
            <a:off x="4587241" y="1240584"/>
            <a:ext cx="4484904" cy="375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02367" y="1667181"/>
            <a:ext cx="4267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buntu Bold"/>
              </a:rPr>
              <a:t>I- </a:t>
            </a:r>
            <a:r>
              <a:rPr lang="en-US" sz="1200" dirty="0" err="1">
                <a:latin typeface="Ubuntu Bold"/>
              </a:rPr>
              <a:t>primeira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linha</a:t>
            </a:r>
            <a:r>
              <a:rPr lang="en-US" sz="1200" dirty="0">
                <a:latin typeface="Ubuntu Bold"/>
              </a:rPr>
              <a:t> de </a:t>
            </a:r>
            <a:r>
              <a:rPr lang="en-US" sz="1200" dirty="0" err="1">
                <a:latin typeface="Ubuntu Bold"/>
              </a:rPr>
              <a:t>defesa</a:t>
            </a:r>
            <a:r>
              <a:rPr lang="en-US" sz="1200" dirty="0">
                <a:latin typeface="Ubuntu Bold"/>
              </a:rPr>
              <a:t>, </a:t>
            </a:r>
            <a:r>
              <a:rPr lang="en-US" sz="1200" dirty="0" err="1">
                <a:latin typeface="Ubuntu Bold"/>
              </a:rPr>
              <a:t>integrada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por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servidores</a:t>
            </a:r>
            <a:r>
              <a:rPr lang="en-US" sz="1200" dirty="0">
                <a:latin typeface="Ubuntu Bold"/>
              </a:rPr>
              <a:t> e </a:t>
            </a:r>
            <a:r>
              <a:rPr lang="en-US" sz="1200" dirty="0" err="1">
                <a:latin typeface="Ubuntu Bold"/>
              </a:rPr>
              <a:t>empregados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públicos</a:t>
            </a:r>
            <a:r>
              <a:rPr lang="en-US" sz="1200" dirty="0">
                <a:latin typeface="Ubuntu Bold"/>
              </a:rPr>
              <a:t>, </a:t>
            </a:r>
            <a:r>
              <a:rPr lang="en-US" sz="1200" dirty="0" err="1">
                <a:latin typeface="Ubuntu Bold"/>
              </a:rPr>
              <a:t>agentes</a:t>
            </a:r>
            <a:r>
              <a:rPr lang="en-US" sz="1200" dirty="0">
                <a:latin typeface="Ubuntu Bold"/>
              </a:rPr>
              <a:t> de </a:t>
            </a:r>
            <a:r>
              <a:rPr lang="en-US" sz="1200" dirty="0" err="1">
                <a:latin typeface="Ubuntu Bold"/>
              </a:rPr>
              <a:t>licitação</a:t>
            </a:r>
            <a:r>
              <a:rPr lang="en-US" sz="1200" dirty="0">
                <a:latin typeface="Ubuntu Bold"/>
              </a:rPr>
              <a:t> e </a:t>
            </a:r>
            <a:r>
              <a:rPr lang="en-US" sz="1200" dirty="0" err="1">
                <a:latin typeface="Ubuntu Bold"/>
              </a:rPr>
              <a:t>autoridades</a:t>
            </a:r>
            <a:r>
              <a:rPr lang="en-US" sz="1200" dirty="0">
                <a:latin typeface="Ubuntu Bold"/>
              </a:rPr>
              <a:t> que </a:t>
            </a:r>
            <a:r>
              <a:rPr lang="en-US" sz="1200" dirty="0" err="1">
                <a:latin typeface="Ubuntu Bold"/>
              </a:rPr>
              <a:t>atuam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na</a:t>
            </a:r>
            <a:r>
              <a:rPr lang="en-US" sz="1200" dirty="0">
                <a:latin typeface="Ubuntu Bold"/>
              </a:rPr>
              <a:t> ESTRUTURA DE GOVERNANÇA do </a:t>
            </a:r>
            <a:r>
              <a:rPr lang="en-US" sz="1200" dirty="0" err="1">
                <a:latin typeface="Ubuntu Bold"/>
              </a:rPr>
              <a:t>órgão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ou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entidade</a:t>
            </a:r>
            <a:r>
              <a:rPr lang="en-US" sz="1200" dirty="0">
                <a:latin typeface="Ubuntu Bold"/>
              </a:rPr>
              <a:t>; 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Ubuntu Bold"/>
              </a:rPr>
              <a:t>II- </a:t>
            </a:r>
            <a:r>
              <a:rPr lang="en-US" sz="1200" b="1" dirty="0" err="1">
                <a:latin typeface="Ubuntu Bold"/>
              </a:rPr>
              <a:t>segunda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linha</a:t>
            </a:r>
            <a:r>
              <a:rPr lang="en-US" sz="1200" b="1" dirty="0">
                <a:latin typeface="Ubuntu Bold"/>
              </a:rPr>
              <a:t> de </a:t>
            </a:r>
            <a:r>
              <a:rPr lang="en-US" sz="1200" b="1" dirty="0" err="1">
                <a:latin typeface="Ubuntu Bold"/>
              </a:rPr>
              <a:t>defesa</a:t>
            </a:r>
            <a:r>
              <a:rPr lang="en-US" sz="1200" b="1" dirty="0">
                <a:latin typeface="Ubuntu Bold"/>
              </a:rPr>
              <a:t>, </a:t>
            </a:r>
            <a:r>
              <a:rPr lang="en-US" sz="1200" b="1" dirty="0" err="1">
                <a:latin typeface="Ubuntu Bold"/>
              </a:rPr>
              <a:t>integrada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pelas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unidades</a:t>
            </a:r>
            <a:r>
              <a:rPr lang="en-US" sz="1200" b="1" dirty="0">
                <a:latin typeface="Ubuntu Bold"/>
              </a:rPr>
              <a:t> de </a:t>
            </a:r>
            <a:r>
              <a:rPr lang="en-US" sz="1200" b="1" dirty="0" err="1">
                <a:latin typeface="Ubuntu Bold"/>
              </a:rPr>
              <a:t>assessoramento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jurídico</a:t>
            </a:r>
            <a:r>
              <a:rPr lang="en-US" sz="1200" b="1" dirty="0">
                <a:latin typeface="Ubuntu Bold"/>
              </a:rPr>
              <a:t> e de </a:t>
            </a:r>
            <a:r>
              <a:rPr lang="en-US" sz="1200" b="1" dirty="0" err="1">
                <a:latin typeface="Ubuntu Bold"/>
              </a:rPr>
              <a:t>controle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interno</a:t>
            </a:r>
            <a:r>
              <a:rPr lang="en-US" sz="1200" b="1" dirty="0">
                <a:latin typeface="Ubuntu Bold"/>
              </a:rPr>
              <a:t> do </a:t>
            </a:r>
            <a:r>
              <a:rPr lang="en-US" sz="1200" b="1" dirty="0" err="1">
                <a:latin typeface="Ubuntu Bold"/>
              </a:rPr>
              <a:t>próprio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órgão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ou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entidade</a:t>
            </a:r>
            <a:r>
              <a:rPr lang="en-US" sz="1200" b="1" dirty="0">
                <a:latin typeface="Ubuntu Bold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Ubuntu Bold"/>
            </a:endParaRPr>
          </a:p>
        </p:txBody>
      </p:sp>
      <p:sp>
        <p:nvSpPr>
          <p:cNvPr id="4" name="Freeform 15"/>
          <p:cNvSpPr/>
          <p:nvPr/>
        </p:nvSpPr>
        <p:spPr>
          <a:xfrm>
            <a:off x="2840471" y="3652466"/>
            <a:ext cx="211764" cy="287870"/>
          </a:xfrm>
          <a:custGeom>
            <a:avLst/>
            <a:gdLst/>
            <a:ahLst/>
            <a:cxnLst/>
            <a:rect l="l" t="t" r="r" b="b"/>
            <a:pathLst>
              <a:path w="1575507" h="1575507">
                <a:moveTo>
                  <a:pt x="0" y="0"/>
                </a:moveTo>
                <a:lnTo>
                  <a:pt x="1575507" y="0"/>
                </a:lnTo>
                <a:lnTo>
                  <a:pt x="1575507" y="1575508"/>
                </a:lnTo>
                <a:lnTo>
                  <a:pt x="0" y="1575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Retângulo 4"/>
          <p:cNvSpPr/>
          <p:nvPr/>
        </p:nvSpPr>
        <p:spPr>
          <a:xfrm>
            <a:off x="1087865" y="165552"/>
            <a:ext cx="4596131" cy="947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Três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linhas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de </a:t>
            </a: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defesa</a:t>
            </a:r>
            <a:endParaRPr lang="en-US" sz="3600" dirty="0">
              <a:solidFill>
                <a:srgbClr val="00006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31977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67273" y="278719"/>
            <a:ext cx="4940761" cy="72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74"/>
              </a:lnSpc>
            </a:pPr>
            <a:r>
              <a:rPr lang="en-US" sz="2400" dirty="0" smtClean="0">
                <a:solidFill>
                  <a:srgbClr val="000061"/>
                </a:solidFill>
                <a:latin typeface="Ubuntu Bold"/>
              </a:rPr>
              <a:t>NLLC - Art.8º</a:t>
            </a:r>
            <a:r>
              <a:rPr lang="en-US" sz="2400" dirty="0">
                <a:solidFill>
                  <a:srgbClr val="000061"/>
                </a:solidFill>
                <a:latin typeface="Ubuntu Bold"/>
              </a:rPr>
              <a:t>, §3º e Art. 117, §3º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970059" y="1578948"/>
            <a:ext cx="6909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Ubuntu Bold"/>
              </a:rPr>
              <a:t>O agente de contratação, equipe de apoio, comissão de contratação, gestores, fiscais de contratos (1ª LINHA), poderão contar com o apoio dos órgãos de assessoramento jurídico e </a:t>
            </a:r>
            <a:r>
              <a:rPr lang="pt-BR" sz="1600" b="1" dirty="0">
                <a:latin typeface="Ubuntu Bold"/>
              </a:rPr>
              <a:t>controle interno </a:t>
            </a:r>
            <a:r>
              <a:rPr lang="pt-BR" sz="1600" dirty="0">
                <a:latin typeface="Ubuntu Bold"/>
              </a:rPr>
              <a:t>(2ª </a:t>
            </a:r>
            <a:r>
              <a:rPr lang="pt-BR" sz="1600" dirty="0" smtClean="0">
                <a:latin typeface="Ubuntu Bold"/>
              </a:rPr>
              <a:t>LINHA</a:t>
            </a:r>
            <a:r>
              <a:rPr lang="pt-BR" sz="1600" dirty="0">
                <a:latin typeface="Ubuntu Bol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0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 rotWithShape="1">
          <a:blip r:embed="rId4"/>
          <a:srcRect l="16048" t="5321" r="18124" b="1365"/>
          <a:stretch/>
        </p:blipFill>
        <p:spPr bwMode="auto">
          <a:xfrm>
            <a:off x="5041421" y="1240584"/>
            <a:ext cx="4102579" cy="3854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8946" y="1476520"/>
            <a:ext cx="4419598" cy="338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buntu Bold"/>
              </a:rPr>
              <a:t>I- </a:t>
            </a:r>
            <a:r>
              <a:rPr lang="en-US" sz="1200" dirty="0" err="1">
                <a:latin typeface="Ubuntu Bold"/>
              </a:rPr>
              <a:t>primeira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linha</a:t>
            </a:r>
            <a:r>
              <a:rPr lang="en-US" sz="1200" dirty="0">
                <a:latin typeface="Ubuntu Bold"/>
              </a:rPr>
              <a:t> de </a:t>
            </a:r>
            <a:r>
              <a:rPr lang="en-US" sz="1200" dirty="0" err="1">
                <a:latin typeface="Ubuntu Bold"/>
              </a:rPr>
              <a:t>defesa</a:t>
            </a:r>
            <a:r>
              <a:rPr lang="en-US" sz="1200" dirty="0">
                <a:latin typeface="Ubuntu Bold"/>
              </a:rPr>
              <a:t>, </a:t>
            </a:r>
            <a:r>
              <a:rPr lang="en-US" sz="1200" dirty="0" err="1">
                <a:latin typeface="Ubuntu Bold"/>
              </a:rPr>
              <a:t>integrada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por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servidores</a:t>
            </a:r>
            <a:r>
              <a:rPr lang="en-US" sz="1200" dirty="0">
                <a:latin typeface="Ubuntu Bold"/>
              </a:rPr>
              <a:t> e </a:t>
            </a:r>
            <a:r>
              <a:rPr lang="en-US" sz="1200" dirty="0" err="1">
                <a:latin typeface="Ubuntu Bold"/>
              </a:rPr>
              <a:t>empregados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públicos</a:t>
            </a:r>
            <a:r>
              <a:rPr lang="en-US" sz="1200" dirty="0">
                <a:latin typeface="Ubuntu Bold"/>
              </a:rPr>
              <a:t>, </a:t>
            </a:r>
            <a:r>
              <a:rPr lang="en-US" sz="1200" dirty="0" err="1">
                <a:latin typeface="Ubuntu Bold"/>
              </a:rPr>
              <a:t>agentes</a:t>
            </a:r>
            <a:r>
              <a:rPr lang="en-US" sz="1200" dirty="0">
                <a:latin typeface="Ubuntu Bold"/>
              </a:rPr>
              <a:t> de </a:t>
            </a:r>
            <a:r>
              <a:rPr lang="en-US" sz="1200" dirty="0" err="1">
                <a:latin typeface="Ubuntu Bold"/>
              </a:rPr>
              <a:t>licitação</a:t>
            </a:r>
            <a:r>
              <a:rPr lang="en-US" sz="1200" dirty="0">
                <a:latin typeface="Ubuntu Bold"/>
              </a:rPr>
              <a:t> e </a:t>
            </a:r>
            <a:r>
              <a:rPr lang="en-US" sz="1200" dirty="0" err="1">
                <a:latin typeface="Ubuntu Bold"/>
              </a:rPr>
              <a:t>autoridades</a:t>
            </a:r>
            <a:r>
              <a:rPr lang="en-US" sz="1200" dirty="0">
                <a:latin typeface="Ubuntu Bold"/>
              </a:rPr>
              <a:t> que </a:t>
            </a:r>
            <a:r>
              <a:rPr lang="en-US" sz="1200" dirty="0" err="1">
                <a:latin typeface="Ubuntu Bold"/>
              </a:rPr>
              <a:t>atuam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na</a:t>
            </a:r>
            <a:r>
              <a:rPr lang="en-US" sz="1200" dirty="0">
                <a:latin typeface="Ubuntu Bold"/>
              </a:rPr>
              <a:t> ESTRUTURA DE GOVERNANÇA do </a:t>
            </a:r>
            <a:r>
              <a:rPr lang="en-US" sz="1200" dirty="0" err="1">
                <a:latin typeface="Ubuntu Bold"/>
              </a:rPr>
              <a:t>órgão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ou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entidade</a:t>
            </a:r>
            <a:r>
              <a:rPr lang="en-US" sz="1200" dirty="0">
                <a:latin typeface="Ubuntu Bold"/>
              </a:rPr>
              <a:t>; 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buntu Bold"/>
              </a:rPr>
              <a:t>II- </a:t>
            </a:r>
            <a:r>
              <a:rPr lang="en-US" sz="1200" dirty="0" err="1">
                <a:latin typeface="Ubuntu Bold"/>
              </a:rPr>
              <a:t>segunda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linha</a:t>
            </a:r>
            <a:r>
              <a:rPr lang="en-US" sz="1200" dirty="0">
                <a:latin typeface="Ubuntu Bold"/>
              </a:rPr>
              <a:t> de </a:t>
            </a:r>
            <a:r>
              <a:rPr lang="en-US" sz="1200" dirty="0" err="1">
                <a:latin typeface="Ubuntu Bold"/>
              </a:rPr>
              <a:t>defesa</a:t>
            </a:r>
            <a:r>
              <a:rPr lang="en-US" sz="1200" dirty="0">
                <a:latin typeface="Ubuntu Bold"/>
              </a:rPr>
              <a:t>, </a:t>
            </a:r>
            <a:r>
              <a:rPr lang="en-US" sz="1200" dirty="0" err="1">
                <a:latin typeface="Ubuntu Bold"/>
              </a:rPr>
              <a:t>integrada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pelas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unidades</a:t>
            </a:r>
            <a:r>
              <a:rPr lang="en-US" sz="1200" dirty="0">
                <a:latin typeface="Ubuntu Bold"/>
              </a:rPr>
              <a:t> de </a:t>
            </a:r>
            <a:r>
              <a:rPr lang="en-US" sz="1200" dirty="0" err="1">
                <a:latin typeface="Ubuntu Bold"/>
              </a:rPr>
              <a:t>assessoramento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jurídico</a:t>
            </a:r>
            <a:r>
              <a:rPr lang="en-US" sz="1200" dirty="0">
                <a:latin typeface="Ubuntu Bold"/>
              </a:rPr>
              <a:t> e de </a:t>
            </a:r>
            <a:r>
              <a:rPr lang="en-US" sz="1200" dirty="0" err="1">
                <a:latin typeface="Ubuntu Bold"/>
              </a:rPr>
              <a:t>controle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interno</a:t>
            </a:r>
            <a:r>
              <a:rPr lang="en-US" sz="1200" dirty="0">
                <a:latin typeface="Ubuntu Bold"/>
              </a:rPr>
              <a:t> do </a:t>
            </a:r>
            <a:r>
              <a:rPr lang="en-US" sz="1200" dirty="0" err="1">
                <a:latin typeface="Ubuntu Bold"/>
              </a:rPr>
              <a:t>próprio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órgão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ou</a:t>
            </a:r>
            <a:r>
              <a:rPr lang="en-US" sz="1200" dirty="0">
                <a:latin typeface="Ubuntu Bold"/>
              </a:rPr>
              <a:t> </a:t>
            </a:r>
            <a:r>
              <a:rPr lang="en-US" sz="1200" dirty="0" err="1">
                <a:latin typeface="Ubuntu Bold"/>
              </a:rPr>
              <a:t>entidade</a:t>
            </a:r>
            <a:r>
              <a:rPr lang="en-US" sz="1200" dirty="0">
                <a:latin typeface="Ubuntu Bold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Ubuntu Bold"/>
            </a:endParaRPr>
          </a:p>
          <a:p>
            <a:pPr algn="just">
              <a:lnSpc>
                <a:spcPct val="150000"/>
              </a:lnSpc>
            </a:pPr>
            <a:r>
              <a:rPr lang="en-US" sz="1200" b="1" dirty="0">
                <a:latin typeface="Ubuntu Bold"/>
              </a:rPr>
              <a:t>III- Terceira </a:t>
            </a:r>
            <a:r>
              <a:rPr lang="en-US" sz="1200" b="1" dirty="0" err="1">
                <a:latin typeface="Ubuntu Bold"/>
              </a:rPr>
              <a:t>linha</a:t>
            </a:r>
            <a:r>
              <a:rPr lang="en-US" sz="1200" b="1" dirty="0">
                <a:latin typeface="Ubuntu Bold"/>
              </a:rPr>
              <a:t> de </a:t>
            </a:r>
            <a:r>
              <a:rPr lang="en-US" sz="1200" b="1" dirty="0" err="1">
                <a:latin typeface="Ubuntu Bold"/>
              </a:rPr>
              <a:t>defesa</a:t>
            </a:r>
            <a:r>
              <a:rPr lang="en-US" sz="1200" b="1" dirty="0">
                <a:latin typeface="Ubuntu Bold"/>
              </a:rPr>
              <a:t>, </a:t>
            </a:r>
            <a:r>
              <a:rPr lang="en-US" sz="1200" b="1" dirty="0" err="1">
                <a:latin typeface="Ubuntu Bold"/>
              </a:rPr>
              <a:t>integrada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pelo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órgão</a:t>
            </a:r>
            <a:r>
              <a:rPr lang="en-US" sz="1200" b="1" dirty="0">
                <a:latin typeface="Ubuntu Bold"/>
              </a:rPr>
              <a:t> central de </a:t>
            </a:r>
            <a:r>
              <a:rPr lang="en-US" sz="1200" b="1" dirty="0" err="1">
                <a:latin typeface="Ubuntu Bold"/>
              </a:rPr>
              <a:t>controle</a:t>
            </a:r>
            <a:r>
              <a:rPr lang="en-US" sz="1200" b="1" dirty="0">
                <a:latin typeface="Ubuntu Bold"/>
              </a:rPr>
              <a:t> </a:t>
            </a:r>
            <a:r>
              <a:rPr lang="en-US" sz="1200" b="1" dirty="0" err="1">
                <a:latin typeface="Ubuntu Bold"/>
              </a:rPr>
              <a:t>interno</a:t>
            </a:r>
            <a:r>
              <a:rPr lang="en-US" sz="1200" b="1" dirty="0">
                <a:latin typeface="Ubuntu Bold"/>
              </a:rPr>
              <a:t> da </a:t>
            </a:r>
            <a:r>
              <a:rPr lang="en-US" sz="1200" b="1" dirty="0" err="1">
                <a:latin typeface="Ubuntu Bold"/>
              </a:rPr>
              <a:t>administração</a:t>
            </a:r>
            <a:r>
              <a:rPr lang="en-US" sz="1200" b="1" dirty="0">
                <a:latin typeface="Ubuntu Bold"/>
              </a:rPr>
              <a:t> e </a:t>
            </a:r>
            <a:r>
              <a:rPr lang="en-US" sz="1200" b="1" dirty="0" err="1">
                <a:latin typeface="Ubuntu Bold"/>
              </a:rPr>
              <a:t>pelo</a:t>
            </a:r>
            <a:r>
              <a:rPr lang="en-US" sz="1200" b="1" dirty="0">
                <a:latin typeface="Ubuntu Bold"/>
              </a:rPr>
              <a:t> tribunal de </a:t>
            </a:r>
            <a:r>
              <a:rPr lang="en-US" sz="1200" b="1" dirty="0" err="1">
                <a:latin typeface="Ubuntu Bold"/>
              </a:rPr>
              <a:t>contas</a:t>
            </a:r>
            <a:r>
              <a:rPr lang="en-US" sz="1200" b="1" dirty="0">
                <a:latin typeface="Ubuntu Bold"/>
              </a:rPr>
              <a:t>.</a:t>
            </a:r>
          </a:p>
        </p:txBody>
      </p:sp>
      <p:sp>
        <p:nvSpPr>
          <p:cNvPr id="4" name="Freeform 15"/>
          <p:cNvSpPr/>
          <p:nvPr/>
        </p:nvSpPr>
        <p:spPr>
          <a:xfrm>
            <a:off x="3740562" y="4570794"/>
            <a:ext cx="211764" cy="287870"/>
          </a:xfrm>
          <a:custGeom>
            <a:avLst/>
            <a:gdLst/>
            <a:ahLst/>
            <a:cxnLst/>
            <a:rect l="l" t="t" r="r" b="b"/>
            <a:pathLst>
              <a:path w="1575507" h="1575507">
                <a:moveTo>
                  <a:pt x="0" y="0"/>
                </a:moveTo>
                <a:lnTo>
                  <a:pt x="1575507" y="0"/>
                </a:lnTo>
                <a:lnTo>
                  <a:pt x="1575507" y="1575508"/>
                </a:lnTo>
                <a:lnTo>
                  <a:pt x="0" y="15755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Retângulo 4"/>
          <p:cNvSpPr/>
          <p:nvPr/>
        </p:nvSpPr>
        <p:spPr>
          <a:xfrm>
            <a:off x="1080053" y="289412"/>
            <a:ext cx="553278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758"/>
              </a:lnSpc>
            </a:pP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Três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</a:t>
            </a: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linhas</a:t>
            </a:r>
            <a:r>
              <a:rPr lang="en-US" sz="3600" dirty="0">
                <a:solidFill>
                  <a:srgbClr val="000061"/>
                </a:solidFill>
                <a:latin typeface="Ubuntu Bold"/>
              </a:rPr>
              <a:t> de </a:t>
            </a:r>
            <a:r>
              <a:rPr lang="en-US" sz="3600" dirty="0" err="1">
                <a:solidFill>
                  <a:srgbClr val="000061"/>
                </a:solidFill>
                <a:latin typeface="Ubuntu Bold"/>
              </a:rPr>
              <a:t>defesa</a:t>
            </a:r>
            <a:endParaRPr lang="en-US" sz="3600" dirty="0">
              <a:solidFill>
                <a:srgbClr val="000061"/>
              </a:solidFill>
              <a:latin typeface="Ubuntu Bold"/>
            </a:endParaRPr>
          </a:p>
        </p:txBody>
      </p:sp>
    </p:spTree>
    <p:extLst>
      <p:ext uri="{BB962C8B-B14F-4D97-AF65-F5344CB8AC3E}">
        <p14:creationId xmlns:p14="http://schemas.microsoft.com/office/powerpoint/2010/main" val="9343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1937</Words>
  <Application>Microsoft Office PowerPoint</Application>
  <PresentationFormat>Apresentação na tela (16:9)</PresentationFormat>
  <Paragraphs>157</Paragraphs>
  <Slides>27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Calibri</vt:lpstr>
      <vt:lpstr>Nunito Sans Black Bold</vt:lpstr>
      <vt:lpstr>Poppins</vt:lpstr>
      <vt:lpstr>Ubuntu 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Ariane Crystiann Feitosa Sodré</dc:creator>
  <cp:lastModifiedBy>Marina Hiraoka Gaidarji</cp:lastModifiedBy>
  <cp:revision>73</cp:revision>
  <cp:lastPrinted>2023-09-14T22:34:33Z</cp:lastPrinted>
  <dcterms:modified xsi:type="dcterms:W3CDTF">2023-09-18T14:14:40Z</dcterms:modified>
</cp:coreProperties>
</file>