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418" r:id="rId4"/>
    <p:sldId id="417" r:id="rId5"/>
    <p:sldId id="415" r:id="rId6"/>
    <p:sldId id="416" r:id="rId7"/>
    <p:sldId id="419" r:id="rId8"/>
    <p:sldId id="421" r:id="rId9"/>
    <p:sldId id="423" r:id="rId10"/>
    <p:sldId id="422" r:id="rId11"/>
    <p:sldId id="424" r:id="rId12"/>
    <p:sldId id="425" r:id="rId13"/>
    <p:sldId id="426" r:id="rId14"/>
    <p:sldId id="427" r:id="rId15"/>
    <p:sldId id="259" r:id="rId16"/>
    <p:sldId id="428" r:id="rId17"/>
    <p:sldId id="260" r:id="rId18"/>
    <p:sldId id="25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47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37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07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22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802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283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27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678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706f81b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706f81b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84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26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1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5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2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71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98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planalto.gov.br/ccivil_03/_ato2019-2022/2021/lei/L14133.htm#art6xxia" TargetMode="External"/><Relationship Id="rId4" Type="http://schemas.openxmlformats.org/officeDocument/2006/relationships/hyperlink" Target="http://www.planalto.gov.br/ccivil_03/_ato2019-2022/2021/lei/L14133.htm#art1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_ato2019-2022/2021/lei/L14133.htm#art7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007CE-9550-7618-6B69-9C8C4CBD6F1D}"/>
              </a:ext>
            </a:extLst>
          </p:cNvPr>
          <p:cNvSpPr txBox="1"/>
          <p:nvPr/>
        </p:nvSpPr>
        <p:spPr>
          <a:xfrm>
            <a:off x="591266" y="3609477"/>
            <a:ext cx="833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MODALIDADES E CRITÉRIOS DE JULGAMENTO NA LEI 14.133/2021 - NLLC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2E3CB7-5614-18CD-8D10-7C457EAF3A90}"/>
              </a:ext>
            </a:extLst>
          </p:cNvPr>
          <p:cNvSpPr txBox="1"/>
          <p:nvPr/>
        </p:nvSpPr>
        <p:spPr>
          <a:xfrm>
            <a:off x="4805756" y="4620128"/>
            <a:ext cx="38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</a:rPr>
              <a:t>Eduardo dos Santos Dionizio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5D7F3-C984-1439-FB6C-30CE0C181D2B}"/>
              </a:ext>
            </a:extLst>
          </p:cNvPr>
          <p:cNvSpPr txBox="1">
            <a:spLocks/>
          </p:cNvSpPr>
          <p:nvPr/>
        </p:nvSpPr>
        <p:spPr>
          <a:xfrm>
            <a:off x="1299990" y="541447"/>
            <a:ext cx="4913524" cy="6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PREGÃO </a:t>
            </a:r>
            <a:r>
              <a:rPr lang="pt-BR" sz="2400" b="1" dirty="0">
                <a:solidFill>
                  <a:srgbClr val="3333FF"/>
                </a:solidFill>
              </a:rPr>
              <a:t>– Art. 29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FF1144-78F2-E1D9-D269-29923C46DB7E}"/>
              </a:ext>
            </a:extLst>
          </p:cNvPr>
          <p:cNvSpPr txBox="1"/>
          <p:nvPr/>
        </p:nvSpPr>
        <p:spPr>
          <a:xfrm>
            <a:off x="572877" y="1415166"/>
            <a:ext cx="8251634" cy="2978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6º......................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XLI -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pregão: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modalidade de licitação </a:t>
            </a:r>
            <a:r>
              <a:rPr lang="pt-B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aquisição de </a:t>
            </a:r>
            <a:r>
              <a:rPr lang="pt-B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e serviços comuns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cujo critério de julgamento </a:t>
            </a:r>
            <a:r>
              <a:rPr lang="pt-BR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poderá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o de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preço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o de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desconto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Rito Procedimental Comum</a:t>
            </a:r>
          </a:p>
        </p:txBody>
      </p:sp>
    </p:spTree>
    <p:extLst>
      <p:ext uri="{BB962C8B-B14F-4D97-AF65-F5344CB8AC3E}">
        <p14:creationId xmlns:p14="http://schemas.microsoft.com/office/powerpoint/2010/main" val="107104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5D7F3-C984-1439-FB6C-30CE0C181D2B}"/>
              </a:ext>
            </a:extLst>
          </p:cNvPr>
          <p:cNvSpPr txBox="1">
            <a:spLocks/>
          </p:cNvSpPr>
          <p:nvPr/>
        </p:nvSpPr>
        <p:spPr>
          <a:xfrm>
            <a:off x="718660" y="618564"/>
            <a:ext cx="6923112" cy="6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325" b="1" dirty="0">
                <a:solidFill>
                  <a:srgbClr val="3333FF"/>
                </a:solidFill>
              </a:rPr>
              <a:t>Modalidades de Licitação – NLLC – Art. 28</a:t>
            </a:r>
            <a:br>
              <a:rPr lang="pt-BR" sz="2325" b="1" dirty="0">
                <a:solidFill>
                  <a:srgbClr val="3333FF"/>
                </a:solidFill>
              </a:rPr>
            </a:br>
            <a:endParaRPr lang="pt-BR" sz="2325" b="1" dirty="0">
              <a:solidFill>
                <a:srgbClr val="3333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47B3D2-817D-0724-623E-6B1B60070F90}"/>
              </a:ext>
            </a:extLst>
          </p:cNvPr>
          <p:cNvSpPr txBox="1"/>
          <p:nvPr/>
        </p:nvSpPr>
        <p:spPr>
          <a:xfrm>
            <a:off x="396607" y="1434364"/>
            <a:ext cx="85931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Art. 29. A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concorrência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pregão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seguem 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rito procedimental comum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que se refere o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art. 17 desta Lei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adotando-se o pregão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sempre que o objeto possuir padrões de desempenho e qualidade que possam ser objetivamente definidos pelo edital, por meio de especificações usuais de mercado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Parágrafo único. O pregão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se aplica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às contratações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serviços técnicos especializados de natureza predominantemente intelectual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de obras e serviços de engenharia, exceto os serviços de engenharia de que trata a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alínea “a” do inciso XXI do 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caput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 do art. 6º desta Lei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94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5D7F3-C984-1439-FB6C-30CE0C181D2B}"/>
              </a:ext>
            </a:extLst>
          </p:cNvPr>
          <p:cNvSpPr txBox="1">
            <a:spLocks/>
          </p:cNvSpPr>
          <p:nvPr/>
        </p:nvSpPr>
        <p:spPr>
          <a:xfrm>
            <a:off x="440675" y="596530"/>
            <a:ext cx="6923112" cy="6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RITO PROCEDIMENTAL COMUM – Art. 17</a:t>
            </a:r>
            <a:endParaRPr lang="pt-BR" sz="2325" b="1" dirty="0">
              <a:solidFill>
                <a:srgbClr val="3333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2433AF-CF3A-65EF-2A94-70E92BA23AF9}"/>
              </a:ext>
            </a:extLst>
          </p:cNvPr>
          <p:cNvSpPr txBox="1"/>
          <p:nvPr/>
        </p:nvSpPr>
        <p:spPr>
          <a:xfrm>
            <a:off x="440675" y="1428630"/>
            <a:ext cx="8218583" cy="300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17. O processo de licitação observará as seguintes fases, </a:t>
            </a:r>
            <a:r>
              <a:rPr lang="pt-B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sequência</a:t>
            </a: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preparatória;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- de divulgação do </a:t>
            </a:r>
            <a:r>
              <a:rPr lang="pt-B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edital</a:t>
            </a: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licitação;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 de apresentação de propostas e lances, quando for o caso;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- de julgamento;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- de habilitação;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- recursal;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- de homologação.</a:t>
            </a:r>
          </a:p>
        </p:txBody>
      </p:sp>
    </p:spTree>
    <p:extLst>
      <p:ext uri="{BB962C8B-B14F-4D97-AF65-F5344CB8AC3E}">
        <p14:creationId xmlns:p14="http://schemas.microsoft.com/office/powerpoint/2010/main" val="142293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5D7F3-C984-1439-FB6C-30CE0C181D2B}"/>
              </a:ext>
            </a:extLst>
          </p:cNvPr>
          <p:cNvSpPr txBox="1">
            <a:spLocks/>
          </p:cNvSpPr>
          <p:nvPr/>
        </p:nvSpPr>
        <p:spPr>
          <a:xfrm>
            <a:off x="718660" y="695683"/>
            <a:ext cx="6923112" cy="6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325" b="1" dirty="0">
                <a:solidFill>
                  <a:srgbClr val="3333FF"/>
                </a:solidFill>
              </a:rPr>
              <a:t>CONCURSO – NLLC – Art. 30</a:t>
            </a:r>
            <a:br>
              <a:rPr lang="pt-BR" sz="2325" b="1" dirty="0">
                <a:solidFill>
                  <a:srgbClr val="3333FF"/>
                </a:solidFill>
              </a:rPr>
            </a:br>
            <a:endParaRPr lang="pt-BR" sz="2325" b="1" dirty="0">
              <a:solidFill>
                <a:srgbClr val="3333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C02AAC-DC33-69A7-341E-FCB2441D2A65}"/>
              </a:ext>
            </a:extLst>
          </p:cNvPr>
          <p:cNvSpPr txBox="1"/>
          <p:nvPr/>
        </p:nvSpPr>
        <p:spPr>
          <a:xfrm>
            <a:off x="718660" y="1361305"/>
            <a:ext cx="8050768" cy="2743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Art. 6º......................................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XXXIX - concurso: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de licitação para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escolha de trabalho técnico, científico ou artístico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cujo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 de julgamento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será o de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técnica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 artístico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para concessão de prêmio ou remuneração ao vencedor;</a:t>
            </a:r>
          </a:p>
        </p:txBody>
      </p:sp>
    </p:spTree>
    <p:extLst>
      <p:ext uri="{BB962C8B-B14F-4D97-AF65-F5344CB8AC3E}">
        <p14:creationId xmlns:p14="http://schemas.microsoft.com/office/powerpoint/2010/main" val="194300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5D7F3-C984-1439-FB6C-30CE0C181D2B}"/>
              </a:ext>
            </a:extLst>
          </p:cNvPr>
          <p:cNvSpPr txBox="1">
            <a:spLocks/>
          </p:cNvSpPr>
          <p:nvPr/>
        </p:nvSpPr>
        <p:spPr>
          <a:xfrm>
            <a:off x="718660" y="695683"/>
            <a:ext cx="6923112" cy="6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325" b="1" dirty="0">
                <a:solidFill>
                  <a:srgbClr val="3333FF"/>
                </a:solidFill>
              </a:rPr>
              <a:t>LEILÃO – Art. 31</a:t>
            </a:r>
            <a:br>
              <a:rPr lang="pt-BR" sz="2325" b="1" dirty="0">
                <a:solidFill>
                  <a:srgbClr val="3333FF"/>
                </a:solidFill>
              </a:rPr>
            </a:br>
            <a:endParaRPr lang="pt-BR" sz="2325" b="1" dirty="0">
              <a:solidFill>
                <a:srgbClr val="3333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7E9EE2-F6D1-FB6B-37D9-DE2498133ADB}"/>
              </a:ext>
            </a:extLst>
          </p:cNvPr>
          <p:cNvSpPr txBox="1"/>
          <p:nvPr/>
        </p:nvSpPr>
        <p:spPr>
          <a:xfrm>
            <a:off x="718659" y="1664497"/>
            <a:ext cx="800669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6º ............................................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 -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leilão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modalidade de licitação para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alienação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imóveis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de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móveis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inservíveis ou legalmente apreendidos a quem oferecer o </a:t>
            </a:r>
            <a:r>
              <a:rPr lang="pt-B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lance</a:t>
            </a:r>
            <a:r>
              <a:rPr lang="pt-B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Leiloeiro Oficial ou Servidor Designado</a:t>
            </a:r>
          </a:p>
        </p:txBody>
      </p:sp>
    </p:spTree>
    <p:extLst>
      <p:ext uri="{BB962C8B-B14F-4D97-AF65-F5344CB8AC3E}">
        <p14:creationId xmlns:p14="http://schemas.microsoft.com/office/powerpoint/2010/main" val="278491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59D153-50A1-AA97-B692-BF90E7E0A917}"/>
              </a:ext>
            </a:extLst>
          </p:cNvPr>
          <p:cNvSpPr txBox="1"/>
          <p:nvPr/>
        </p:nvSpPr>
        <p:spPr>
          <a:xfrm>
            <a:off x="661012" y="1342935"/>
            <a:ext cx="7844010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6º .................................................</a:t>
            </a:r>
          </a:p>
          <a:p>
            <a:pPr>
              <a:lnSpc>
                <a:spcPct val="150000"/>
              </a:lnSpc>
            </a:pPr>
            <a:endParaRPr lang="pt-B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XLII - diálogo competitivo: modalidade de licitação para </a:t>
            </a:r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de obras, serviços e compras</a:t>
            </a: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que a Administração Pública </a:t>
            </a:r>
            <a:r>
              <a:rPr lang="pt-BR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 diálogos com licitantes previamente selecionados mediante critérios objetivos</a:t>
            </a: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o intuito de desenvolver uma ou mais alternativas capazes de atender às suas necessidades, devendo os licitantes apresentar proposta final após o encerramento dos diálogos;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1A5A7D-19BB-5DAD-AB7A-65F7ED2A3F4B}"/>
              </a:ext>
            </a:extLst>
          </p:cNvPr>
          <p:cNvSpPr txBox="1"/>
          <p:nvPr/>
        </p:nvSpPr>
        <p:spPr>
          <a:xfrm>
            <a:off x="1255923" y="638978"/>
            <a:ext cx="514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DIÁLOGO COMPETITIVO – Art. 32</a:t>
            </a:r>
          </a:p>
        </p:txBody>
      </p:sp>
    </p:spTree>
    <p:extLst>
      <p:ext uri="{BB962C8B-B14F-4D97-AF65-F5344CB8AC3E}">
        <p14:creationId xmlns:p14="http://schemas.microsoft.com/office/powerpoint/2010/main" val="301859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1426795-1C81-266C-FF89-0F46B770D77D}"/>
              </a:ext>
            </a:extLst>
          </p:cNvPr>
          <p:cNvSpPr txBox="1"/>
          <p:nvPr/>
        </p:nvSpPr>
        <p:spPr>
          <a:xfrm>
            <a:off x="451692" y="1349058"/>
            <a:ext cx="8361802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32. A modalidade diálogo competitivo é </a:t>
            </a:r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restrita</a:t>
            </a: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contratações em que a Administração: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vise a contratar objeto que envolva as seguintes condições: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 tecnológica ou técnica</a:t>
            </a: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impossibilidade</a:t>
            </a: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o órgão ou entidade ter sua necessidade satisfeita </a:t>
            </a:r>
            <a:r>
              <a:rPr lang="pt-BR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a adaptação de soluções disponíveis no mercado</a:t>
            </a: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impossibilidade de as </a:t>
            </a:r>
            <a:r>
              <a:rPr lang="pt-BR" sz="1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especificações técnicas serem </a:t>
            </a:r>
            <a:r>
              <a:rPr lang="pt-BR" sz="1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definidas com precisão</a:t>
            </a:r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suficiente pela Administração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F492B9-79A1-09DB-4A6D-66CD448074A3}"/>
              </a:ext>
            </a:extLst>
          </p:cNvPr>
          <p:cNvSpPr txBox="1"/>
          <p:nvPr/>
        </p:nvSpPr>
        <p:spPr>
          <a:xfrm>
            <a:off x="1255923" y="638978"/>
            <a:ext cx="5144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DIÁLOGO COMPETITIVO – Art. 32</a:t>
            </a:r>
          </a:p>
        </p:txBody>
      </p:sp>
    </p:spTree>
    <p:extLst>
      <p:ext uri="{BB962C8B-B14F-4D97-AF65-F5344CB8AC3E}">
        <p14:creationId xmlns:p14="http://schemas.microsoft.com/office/powerpoint/2010/main" val="4056333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27BA15B-A241-D845-2794-B306180122B2}"/>
              </a:ext>
            </a:extLst>
          </p:cNvPr>
          <p:cNvSpPr txBox="1"/>
          <p:nvPr/>
        </p:nvSpPr>
        <p:spPr>
          <a:xfrm>
            <a:off x="1255923" y="638978"/>
            <a:ext cx="514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1600B6-7682-E054-3EC6-B4510633B44C}"/>
              </a:ext>
            </a:extLst>
          </p:cNvPr>
          <p:cNvSpPr txBox="1"/>
          <p:nvPr/>
        </p:nvSpPr>
        <p:spPr>
          <a:xfrm>
            <a:off x="451692" y="1349058"/>
            <a:ext cx="8361802" cy="378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14.133/2021 embora não tenha inovado no ordenamento jurídico brasileiro, constitui-se no comando legal a, exclusivamente, disciplinar as contratações públicas a partir de 01/01/2024 em todo o território nacional.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 aos entes públicos colocá-la em prática, seja por meio da licitação ou da contratação direta. No primeiro caso por meio da modalidade e do critério de julgamento aplicável ao objeto.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Sobretudo, </a:t>
            </a:r>
            <a:r>
              <a:rPr lang="pt-B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1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 </a:t>
            </a:r>
            <a:r>
              <a:rPr lang="pt-B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que, o interesse público seja alcançado e que o resultado da contratação </a:t>
            </a:r>
            <a:r>
              <a:rPr lang="pt-BR" sz="1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 a </a:t>
            </a:r>
            <a:r>
              <a:rPr lang="pt-B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possível para o cidadão.</a:t>
            </a:r>
          </a:p>
          <a:p>
            <a:pPr algn="r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Eduardo Dionizio 19/09/2023</a:t>
            </a:r>
          </a:p>
        </p:txBody>
      </p:sp>
    </p:spTree>
    <p:extLst>
      <p:ext uri="{BB962C8B-B14F-4D97-AF65-F5344CB8AC3E}">
        <p14:creationId xmlns:p14="http://schemas.microsoft.com/office/powerpoint/2010/main" val="1509924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C12026-8AF1-8E89-05C4-0AB67BDC4AE5}"/>
              </a:ext>
            </a:extLst>
          </p:cNvPr>
          <p:cNvSpPr txBox="1"/>
          <p:nvPr/>
        </p:nvSpPr>
        <p:spPr>
          <a:xfrm>
            <a:off x="2241936" y="6007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2"/>
                </a:solidFill>
              </a:rPr>
              <a:t>Muito Obrigado!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A4C56B-C1ED-D189-F584-4534F101FA81}"/>
              </a:ext>
            </a:extLst>
          </p:cNvPr>
          <p:cNvSpPr txBox="1"/>
          <p:nvPr/>
        </p:nvSpPr>
        <p:spPr>
          <a:xfrm>
            <a:off x="1740666" y="3742515"/>
            <a:ext cx="55084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1400" b="1" dirty="0"/>
          </a:p>
          <a:p>
            <a:pPr algn="ctr"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@eduardodionizio.adv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Aspectos Gerais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EF6A5BD-E79B-A418-FB24-7AA461BB11E1}"/>
              </a:ext>
            </a:extLst>
          </p:cNvPr>
          <p:cNvSpPr/>
          <p:nvPr/>
        </p:nvSpPr>
        <p:spPr>
          <a:xfrm>
            <a:off x="3228106" y="2819405"/>
            <a:ext cx="1870364" cy="6650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10.520/2002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4254D9B-C8D7-8334-E6E5-39CD4E4B7B31}"/>
              </a:ext>
            </a:extLst>
          </p:cNvPr>
          <p:cNvSpPr/>
          <p:nvPr/>
        </p:nvSpPr>
        <p:spPr>
          <a:xfrm>
            <a:off x="3228105" y="4024748"/>
            <a:ext cx="2214227" cy="665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Jurisprudência</a:t>
            </a:r>
            <a:r>
              <a:rPr lang="pt-BR" b="1" dirty="0"/>
              <a:t>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461EF25-BE57-4EE2-2A40-99EB36641C06}"/>
              </a:ext>
            </a:extLst>
          </p:cNvPr>
          <p:cNvSpPr/>
          <p:nvPr/>
        </p:nvSpPr>
        <p:spPr>
          <a:xfrm>
            <a:off x="5527969" y="2847113"/>
            <a:ext cx="2078182" cy="64423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12.462/2011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A531DB6-B228-673A-406D-A8A21114C39D}"/>
              </a:ext>
            </a:extLst>
          </p:cNvPr>
          <p:cNvSpPr/>
          <p:nvPr/>
        </p:nvSpPr>
        <p:spPr>
          <a:xfrm>
            <a:off x="772380" y="2840186"/>
            <a:ext cx="2078182" cy="6442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FF0000"/>
                </a:solidFill>
              </a:rPr>
              <a:t>8.666/1993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382898B-7E9C-BB2B-2362-21C74583C88B}"/>
              </a:ext>
            </a:extLst>
          </p:cNvPr>
          <p:cNvSpPr/>
          <p:nvPr/>
        </p:nvSpPr>
        <p:spPr>
          <a:xfrm>
            <a:off x="2588964" y="1548256"/>
            <a:ext cx="2597524" cy="6442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Novidade?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C2DEE88-855D-154A-AEC1-1C5A17721A7C}"/>
              </a:ext>
            </a:extLst>
          </p:cNvPr>
          <p:cNvSpPr/>
          <p:nvPr/>
        </p:nvSpPr>
        <p:spPr>
          <a:xfrm>
            <a:off x="876289" y="3997036"/>
            <a:ext cx="1870364" cy="665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Doutrina</a:t>
            </a:r>
            <a:r>
              <a:rPr lang="pt-BR" b="1" dirty="0"/>
              <a:t>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39A6C300-A757-560D-7031-4561ED81FA68}"/>
              </a:ext>
            </a:extLst>
          </p:cNvPr>
          <p:cNvSpPr/>
          <p:nvPr/>
        </p:nvSpPr>
        <p:spPr>
          <a:xfrm>
            <a:off x="6001692" y="3997036"/>
            <a:ext cx="1870364" cy="665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Normas GF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Lei 14.133/2021 – Aspectos Gerais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EF6A5BD-E79B-A418-FB24-7AA461BB11E1}"/>
              </a:ext>
            </a:extLst>
          </p:cNvPr>
          <p:cNvSpPr/>
          <p:nvPr/>
        </p:nvSpPr>
        <p:spPr>
          <a:xfrm>
            <a:off x="3228106" y="1600200"/>
            <a:ext cx="1932712" cy="665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Planejamento</a:t>
            </a:r>
          </a:p>
        </p:txBody>
      </p:sp>
      <p:sp>
        <p:nvSpPr>
          <p:cNvPr id="12" name="Seta: Quádrupla 11">
            <a:extLst>
              <a:ext uri="{FF2B5EF4-FFF2-40B4-BE49-F238E27FC236}">
                <a16:creationId xmlns:a16="http://schemas.microsoft.com/office/drawing/2014/main" id="{A055D04B-3C70-950D-2DE9-A585718F77F4}"/>
              </a:ext>
            </a:extLst>
          </p:cNvPr>
          <p:cNvSpPr/>
          <p:nvPr/>
        </p:nvSpPr>
        <p:spPr>
          <a:xfrm>
            <a:off x="2888673" y="2286000"/>
            <a:ext cx="2604654" cy="1752600"/>
          </a:xfrm>
          <a:prstGeom prst="quadArrow">
            <a:avLst/>
          </a:prstGeom>
          <a:solidFill>
            <a:schemeClr val="accent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4254D9B-C8D7-8334-E6E5-39CD4E4B7B31}"/>
              </a:ext>
            </a:extLst>
          </p:cNvPr>
          <p:cNvSpPr/>
          <p:nvPr/>
        </p:nvSpPr>
        <p:spPr>
          <a:xfrm>
            <a:off x="3228106" y="4080164"/>
            <a:ext cx="2059990" cy="665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Resultado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461EF25-BE57-4EE2-2A40-99EB36641C06}"/>
              </a:ext>
            </a:extLst>
          </p:cNvPr>
          <p:cNvSpPr/>
          <p:nvPr/>
        </p:nvSpPr>
        <p:spPr>
          <a:xfrm>
            <a:off x="5527969" y="2847113"/>
            <a:ext cx="2604654" cy="6442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Transparência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A531DB6-B228-673A-406D-A8A21114C39D}"/>
              </a:ext>
            </a:extLst>
          </p:cNvPr>
          <p:cNvSpPr/>
          <p:nvPr/>
        </p:nvSpPr>
        <p:spPr>
          <a:xfrm>
            <a:off x="772380" y="2840186"/>
            <a:ext cx="2078182" cy="6442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Controle</a:t>
            </a:r>
          </a:p>
        </p:txBody>
      </p:sp>
    </p:spTree>
    <p:extLst>
      <p:ext uri="{BB962C8B-B14F-4D97-AF65-F5344CB8AC3E}">
        <p14:creationId xmlns:p14="http://schemas.microsoft.com/office/powerpoint/2010/main" val="427173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Modalidades de Licitação – Lei 8.666/93 – Art. 22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543718C-E635-F9E1-B318-CE47B744CEA4}"/>
              </a:ext>
            </a:extLst>
          </p:cNvPr>
          <p:cNvSpPr/>
          <p:nvPr/>
        </p:nvSpPr>
        <p:spPr>
          <a:xfrm>
            <a:off x="408709" y="1729458"/>
            <a:ext cx="2992582" cy="6480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0070C0"/>
                </a:solidFill>
              </a:rPr>
              <a:t>CONCORRÊNCIA</a:t>
            </a:r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DC4E47-8219-E768-5EE8-4311EDA3C28D}"/>
              </a:ext>
            </a:extLst>
          </p:cNvPr>
          <p:cNvSpPr/>
          <p:nvPr/>
        </p:nvSpPr>
        <p:spPr>
          <a:xfrm>
            <a:off x="3640857" y="1717461"/>
            <a:ext cx="2268251" cy="64807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TOMADA DE PREÇOS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9DF4412-B2E9-0C2D-6F80-E1B27D9A85B5}"/>
              </a:ext>
            </a:extLst>
          </p:cNvPr>
          <p:cNvSpPr/>
          <p:nvPr/>
        </p:nvSpPr>
        <p:spPr>
          <a:xfrm>
            <a:off x="6331527" y="1663386"/>
            <a:ext cx="2021614" cy="6480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79463D"/>
                </a:solidFill>
              </a:rPr>
              <a:t>CONVITE</a:t>
            </a:r>
            <a:endParaRPr lang="pt-BR" sz="1800" dirty="0">
              <a:solidFill>
                <a:srgbClr val="79463D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B059E26-276C-45AD-FD54-6A3F4DD82D4F}"/>
              </a:ext>
            </a:extLst>
          </p:cNvPr>
          <p:cNvSpPr/>
          <p:nvPr/>
        </p:nvSpPr>
        <p:spPr>
          <a:xfrm>
            <a:off x="1128606" y="3316185"/>
            <a:ext cx="2660611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7030A0"/>
                </a:solidFill>
              </a:rPr>
              <a:t>CONCURSO</a:t>
            </a:r>
            <a:endParaRPr lang="pt-BR" sz="1800" dirty="0">
              <a:solidFill>
                <a:srgbClr val="7030A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B5389A2-0E67-CD5D-35F2-11DDCB3CEAA4}"/>
              </a:ext>
            </a:extLst>
          </p:cNvPr>
          <p:cNvSpPr/>
          <p:nvPr/>
        </p:nvSpPr>
        <p:spPr>
          <a:xfrm>
            <a:off x="4905154" y="3302316"/>
            <a:ext cx="2544517" cy="540060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C00000"/>
                </a:solidFill>
              </a:rPr>
              <a:t>LEILÃO</a:t>
            </a:r>
            <a:endParaRPr lang="pt-B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7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D0D73-EBD2-38E5-160A-B8184BBF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175"/>
            <a:ext cx="6992471" cy="742950"/>
          </a:xfrm>
        </p:spPr>
        <p:txBody>
          <a:bodyPr>
            <a:normAutofit/>
          </a:bodyPr>
          <a:lstStyle/>
          <a:p>
            <a:pPr algn="ctr"/>
            <a:r>
              <a:rPr lang="pt-BR" sz="2100" b="1" dirty="0">
                <a:solidFill>
                  <a:srgbClr val="3333FF"/>
                </a:solidFill>
              </a:rPr>
              <a:t>Modalidades de Licitação – Leis esparsas.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779F4BF-4C4D-C00F-C64F-A82831D4D18F}"/>
              </a:ext>
            </a:extLst>
          </p:cNvPr>
          <p:cNvSpPr/>
          <p:nvPr/>
        </p:nvSpPr>
        <p:spPr>
          <a:xfrm>
            <a:off x="1061281" y="2330362"/>
            <a:ext cx="2508184" cy="7020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FFFFFF"/>
                </a:solidFill>
              </a:rPr>
              <a:t>PREGÃO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9065521-EBA1-8C2A-2EF7-F0319ABDAE3A}"/>
              </a:ext>
            </a:extLst>
          </p:cNvPr>
          <p:cNvSpPr/>
          <p:nvPr/>
        </p:nvSpPr>
        <p:spPr>
          <a:xfrm>
            <a:off x="4258734" y="2313362"/>
            <a:ext cx="2376264" cy="70207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FFFFFF"/>
                </a:solidFill>
              </a:rPr>
              <a:t>RDC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778950E-27A1-4C55-610A-9E566817F71D}"/>
              </a:ext>
            </a:extLst>
          </p:cNvPr>
          <p:cNvSpPr/>
          <p:nvPr/>
        </p:nvSpPr>
        <p:spPr>
          <a:xfrm>
            <a:off x="949881" y="3233288"/>
            <a:ext cx="241113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A Lei nº 10.520/02.</a:t>
            </a:r>
            <a:endParaRPr lang="pt-BR" sz="105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8069C9A-084E-25CC-617E-567260467361}"/>
              </a:ext>
            </a:extLst>
          </p:cNvPr>
          <p:cNvSpPr/>
          <p:nvPr/>
        </p:nvSpPr>
        <p:spPr>
          <a:xfrm>
            <a:off x="4313819" y="3159671"/>
            <a:ext cx="2376264" cy="451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Lei 12.462/2011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95877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7779F4BF-4C4D-C00F-C64F-A82831D4D18F}"/>
              </a:ext>
            </a:extLst>
          </p:cNvPr>
          <p:cNvSpPr/>
          <p:nvPr/>
        </p:nvSpPr>
        <p:spPr>
          <a:xfrm>
            <a:off x="5069042" y="1567029"/>
            <a:ext cx="2572730" cy="7020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FFFFFF"/>
                </a:solidFill>
              </a:rPr>
              <a:t>PREGÃO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095D7F3-C984-1439-FB6C-30CE0C181D2B}"/>
              </a:ext>
            </a:extLst>
          </p:cNvPr>
          <p:cNvSpPr txBox="1">
            <a:spLocks/>
          </p:cNvSpPr>
          <p:nvPr/>
        </p:nvSpPr>
        <p:spPr>
          <a:xfrm>
            <a:off x="718660" y="695683"/>
            <a:ext cx="6923112" cy="6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325" b="1" dirty="0">
                <a:solidFill>
                  <a:srgbClr val="3333FF"/>
                </a:solidFill>
              </a:rPr>
              <a:t>Modalidades de Licitação – NLLC – Art. 28</a:t>
            </a:r>
            <a:br>
              <a:rPr lang="pt-BR" sz="2325" b="1" dirty="0">
                <a:solidFill>
                  <a:srgbClr val="3333FF"/>
                </a:solidFill>
              </a:rPr>
            </a:br>
            <a:endParaRPr lang="pt-BR" sz="2325" b="1" dirty="0">
              <a:solidFill>
                <a:srgbClr val="3333FF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339EEC0-0131-EEF6-E880-4E8462182600}"/>
              </a:ext>
            </a:extLst>
          </p:cNvPr>
          <p:cNvSpPr/>
          <p:nvPr/>
        </p:nvSpPr>
        <p:spPr>
          <a:xfrm>
            <a:off x="718660" y="1567029"/>
            <a:ext cx="2994024" cy="64807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0070C0"/>
                </a:solidFill>
              </a:rPr>
              <a:t>CONCORRÊNCIA</a:t>
            </a:r>
            <a:endParaRPr lang="pt-BR" sz="1800" dirty="0">
              <a:solidFill>
                <a:srgbClr val="D2533C">
                  <a:lumMod val="75000"/>
                </a:srgbClr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427B68A-05A0-66A1-4BC0-2660191C4074}"/>
              </a:ext>
            </a:extLst>
          </p:cNvPr>
          <p:cNvSpPr/>
          <p:nvPr/>
        </p:nvSpPr>
        <p:spPr>
          <a:xfrm>
            <a:off x="1135552" y="2734481"/>
            <a:ext cx="2160240" cy="6480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7030A0"/>
                </a:solidFill>
              </a:rPr>
              <a:t>CONCURSO</a:t>
            </a:r>
            <a:endParaRPr lang="pt-BR" sz="1800" dirty="0">
              <a:solidFill>
                <a:srgbClr val="7030A0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16049C1-86EA-2C1A-3056-3EF5B5D3DDFF}"/>
              </a:ext>
            </a:extLst>
          </p:cNvPr>
          <p:cNvSpPr/>
          <p:nvPr/>
        </p:nvSpPr>
        <p:spPr>
          <a:xfrm>
            <a:off x="2683204" y="3662913"/>
            <a:ext cx="2994024" cy="784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C00000"/>
                </a:solidFill>
              </a:rPr>
              <a:t>DIÁLOGO COMPETITIVO</a:t>
            </a:r>
            <a:endParaRPr lang="pt-BR" sz="1800" dirty="0">
              <a:solidFill>
                <a:srgbClr val="C00000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E1D076A-CBF7-67C3-1908-7C493F9EFA25}"/>
              </a:ext>
            </a:extLst>
          </p:cNvPr>
          <p:cNvSpPr/>
          <p:nvPr/>
        </p:nvSpPr>
        <p:spPr>
          <a:xfrm>
            <a:off x="5341855" y="2747585"/>
            <a:ext cx="2027104" cy="619229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C00000"/>
                </a:solidFill>
              </a:rPr>
              <a:t>LEILÃO</a:t>
            </a:r>
            <a:endParaRPr lang="pt-B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9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5D7F3-C984-1439-FB6C-30CE0C181D2B}"/>
              </a:ext>
            </a:extLst>
          </p:cNvPr>
          <p:cNvSpPr txBox="1">
            <a:spLocks/>
          </p:cNvSpPr>
          <p:nvPr/>
        </p:nvSpPr>
        <p:spPr>
          <a:xfrm>
            <a:off x="718660" y="695683"/>
            <a:ext cx="6923112" cy="6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325" b="1" dirty="0">
                <a:solidFill>
                  <a:srgbClr val="3333FF"/>
                </a:solidFill>
              </a:rPr>
              <a:t>Modalidades de Licitação – NLLC – Art. 28</a:t>
            </a:r>
            <a:br>
              <a:rPr lang="pt-BR" sz="2325" b="1" dirty="0">
                <a:solidFill>
                  <a:srgbClr val="3333FF"/>
                </a:solidFill>
              </a:rPr>
            </a:br>
            <a:endParaRPr lang="pt-BR" sz="2325" b="1" dirty="0">
              <a:solidFill>
                <a:srgbClr val="3333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98E9DD-1AAF-5BDA-3907-FCB2A7F2FE90}"/>
              </a:ext>
            </a:extLst>
          </p:cNvPr>
          <p:cNvSpPr txBox="1"/>
          <p:nvPr/>
        </p:nvSpPr>
        <p:spPr>
          <a:xfrm>
            <a:off x="550369" y="1498644"/>
            <a:ext cx="819970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28. São modalidades de licitação:</a:t>
            </a:r>
          </a:p>
          <a:p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- pregão;</a:t>
            </a:r>
          </a:p>
          <a:p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- concorrência;</a:t>
            </a:r>
          </a:p>
          <a:p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 - concurso;</a:t>
            </a:r>
          </a:p>
          <a:p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 - leilão;</a:t>
            </a:r>
          </a:p>
          <a:p>
            <a:r>
              <a:rPr lang="pt-BR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- diálogo competitivo.</a:t>
            </a:r>
          </a:p>
          <a:p>
            <a:endParaRPr lang="pt-BR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1º Além das modalidades referidas no caput deste artigo, a Administração pode servir-se dos </a:t>
            </a:r>
            <a:r>
              <a:rPr lang="pt-BR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procedimentos auxiliares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previstos no 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78 desta Lei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2º É </a:t>
            </a:r>
            <a:r>
              <a:rPr lang="pt-BR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vedada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criação de outras modalidades de licitação ou, ainda, a combinação daquelas referidas no caput deste artigo.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11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5D7F3-C984-1439-FB6C-30CE0C181D2B}"/>
              </a:ext>
            </a:extLst>
          </p:cNvPr>
          <p:cNvSpPr txBox="1">
            <a:spLocks/>
          </p:cNvSpPr>
          <p:nvPr/>
        </p:nvSpPr>
        <p:spPr>
          <a:xfrm>
            <a:off x="1156771" y="640598"/>
            <a:ext cx="5706738" cy="57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 b="1" dirty="0">
                <a:solidFill>
                  <a:srgbClr val="3333FF"/>
                </a:solidFill>
              </a:rPr>
              <a:t>CONCORRÊNCIA – Art. 28</a:t>
            </a:r>
            <a:endParaRPr lang="pt-BR" sz="2325" b="1" dirty="0">
              <a:solidFill>
                <a:srgbClr val="3333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24CE34-6DED-5FD5-8E6D-57B3481B56DA}"/>
              </a:ext>
            </a:extLst>
          </p:cNvPr>
          <p:cNvSpPr txBox="1"/>
          <p:nvPr/>
        </p:nvSpPr>
        <p:spPr>
          <a:xfrm>
            <a:off x="363557" y="1782392"/>
            <a:ext cx="8560106" cy="1622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6º......................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XXXVIII - 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concorrência: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modalidade de licitação para contratação de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e serviços especiais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 e serviços comuns e especiais de engenharia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cujo </a:t>
            </a:r>
            <a:r>
              <a:rPr lang="pt-B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 de julgamento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poderá ser:</a:t>
            </a:r>
          </a:p>
        </p:txBody>
      </p:sp>
    </p:spTree>
    <p:extLst>
      <p:ext uri="{BB962C8B-B14F-4D97-AF65-F5344CB8AC3E}">
        <p14:creationId xmlns:p14="http://schemas.microsoft.com/office/powerpoint/2010/main" val="177591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095D7F3-C984-1439-FB6C-30CE0C181D2B}"/>
              </a:ext>
            </a:extLst>
          </p:cNvPr>
          <p:cNvSpPr txBox="1">
            <a:spLocks/>
          </p:cNvSpPr>
          <p:nvPr/>
        </p:nvSpPr>
        <p:spPr>
          <a:xfrm>
            <a:off x="1112704" y="574496"/>
            <a:ext cx="5067759" cy="6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325" b="1" dirty="0">
                <a:solidFill>
                  <a:srgbClr val="3333FF"/>
                </a:solidFill>
              </a:rPr>
              <a:t>CONCORRÊNCIA – Art. 29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BE99162-AAB9-23E9-895C-E9FD737ED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925261"/>
              </p:ext>
            </p:extLst>
          </p:nvPr>
        </p:nvGraphicFramePr>
        <p:xfrm>
          <a:off x="718660" y="1495828"/>
          <a:ext cx="7466873" cy="264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027">
                  <a:extLst>
                    <a:ext uri="{9D8B030D-6E8A-4147-A177-3AD203B41FA5}">
                      <a16:colId xmlns:a16="http://schemas.microsoft.com/office/drawing/2014/main" val="1568525706"/>
                    </a:ext>
                  </a:extLst>
                </a:gridCol>
                <a:gridCol w="3810846">
                  <a:extLst>
                    <a:ext uri="{9D8B030D-6E8A-4147-A177-3AD203B41FA5}">
                      <a16:colId xmlns:a16="http://schemas.microsoft.com/office/drawing/2014/main" val="109269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Modalidade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Critério de Julgamento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2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Concorrência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menor preço;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melhor técnica ou conteúdo artístico;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técnica e preço;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maior retorno econômico;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maior desconto;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0786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</a:rPr>
                        <a:t>Rito Procedimental </a:t>
                      </a:r>
                      <a:r>
                        <a:rPr lang="pt-BR" sz="1800" b="1" i="0" u="none" strike="noStrike" cap="none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Comum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2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5878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837</Words>
  <Application>Microsoft Office PowerPoint</Application>
  <PresentationFormat>Apresentação na tela (16:9)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Apresentação do PowerPoint</vt:lpstr>
      <vt:lpstr>Lei 14.133/2021 – Aspectos Gerais</vt:lpstr>
      <vt:lpstr>Lei 14.133/2021 – Aspectos Gerais</vt:lpstr>
      <vt:lpstr>Modalidades de Licitação – Lei 8.666/93 – Art. 22</vt:lpstr>
      <vt:lpstr>Modalidades de Licitação – Leis esparsas.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dos Santos Dionizio</dc:creator>
  <cp:lastModifiedBy>EDUARDO DOS SANTOS DIONIZIO</cp:lastModifiedBy>
  <cp:revision>4</cp:revision>
  <dcterms:modified xsi:type="dcterms:W3CDTF">2023-09-19T01:00:01Z</dcterms:modified>
</cp:coreProperties>
</file>