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67" r:id="rId4"/>
    <p:sldId id="268" r:id="rId5"/>
    <p:sldId id="269" r:id="rId6"/>
    <p:sldId id="260" r:id="rId7"/>
    <p:sldId id="259" r:id="rId8"/>
    <p:sldId id="261" r:id="rId9"/>
    <p:sldId id="262" r:id="rId10"/>
    <p:sldId id="270" r:id="rId11"/>
    <p:sldId id="271" r:id="rId12"/>
    <p:sldId id="258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FFE"/>
    <a:srgbClr val="FFD243"/>
    <a:srgbClr val="FFE6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AF4246-8A86-41BE-90D9-0AC167AF9D0A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0D88FA89-C076-4DC9-9D11-5D6FE0BB444D}">
      <dgm:prSet phldrT="[Texto]" custT="1"/>
      <dgm:spPr>
        <a:solidFill>
          <a:srgbClr val="002060"/>
        </a:solidFill>
      </dgm:spPr>
      <dgm:t>
        <a:bodyPr/>
        <a:lstStyle/>
        <a:p>
          <a:r>
            <a:rPr lang="pt-BR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 Light" panose="00000400000000000000" pitchFamily="2" charset="0"/>
            </a:rPr>
            <a:t>Estudo técnico preliminar</a:t>
          </a:r>
        </a:p>
      </dgm:t>
    </dgm:pt>
    <dgm:pt modelId="{F47C19D2-C73E-405D-9A92-0FDFCF29B8CB}" type="parTrans" cxnId="{0F5D22DD-31DC-4A88-8297-688C660B95A1}">
      <dgm:prSet/>
      <dgm:spPr/>
      <dgm:t>
        <a:bodyPr/>
        <a:lstStyle/>
        <a:p>
          <a:endParaRPr lang="pt-BR" sz="1500"/>
        </a:p>
      </dgm:t>
    </dgm:pt>
    <dgm:pt modelId="{37F4E2C7-6129-4B9D-903E-EDF150A10536}" type="sibTrans" cxnId="{0F5D22DD-31DC-4A88-8297-688C660B95A1}">
      <dgm:prSet/>
      <dgm:spPr/>
      <dgm:t>
        <a:bodyPr/>
        <a:lstStyle/>
        <a:p>
          <a:endParaRPr lang="pt-BR" sz="1500"/>
        </a:p>
      </dgm:t>
    </dgm:pt>
    <dgm:pt modelId="{27D1C13C-BF93-446B-8E8F-55BA774E92E2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000" dirty="0">
              <a:latin typeface="Barlow Light" panose="00000400000000000000" pitchFamily="2" charset="0"/>
            </a:rPr>
            <a:t>Identifica a necessidade;</a:t>
          </a:r>
        </a:p>
      </dgm:t>
    </dgm:pt>
    <dgm:pt modelId="{F80781B1-72F9-4855-8455-088B2C1FFA3A}" type="parTrans" cxnId="{C556DB59-2A88-4F93-9E50-E9AC95A0A3F3}">
      <dgm:prSet/>
      <dgm:spPr/>
      <dgm:t>
        <a:bodyPr/>
        <a:lstStyle/>
        <a:p>
          <a:endParaRPr lang="pt-BR" sz="1500"/>
        </a:p>
      </dgm:t>
    </dgm:pt>
    <dgm:pt modelId="{E5F51074-E090-46A8-92EE-82583F700252}" type="sibTrans" cxnId="{C556DB59-2A88-4F93-9E50-E9AC95A0A3F3}">
      <dgm:prSet/>
      <dgm:spPr/>
      <dgm:t>
        <a:bodyPr/>
        <a:lstStyle/>
        <a:p>
          <a:endParaRPr lang="pt-BR" sz="1500"/>
        </a:p>
      </dgm:t>
    </dgm:pt>
    <dgm:pt modelId="{FD1D9D86-8BAC-4AF0-90F5-B0BC0E460B23}">
      <dgm:prSet phldrT="[Texto]" custT="1"/>
      <dgm:spPr>
        <a:solidFill>
          <a:srgbClr val="002060"/>
        </a:solidFill>
      </dgm:spPr>
      <dgm:t>
        <a:bodyPr/>
        <a:lstStyle/>
        <a:p>
          <a:r>
            <a:rPr lang="pt-BR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 Light" panose="00000400000000000000" pitchFamily="2" charset="0"/>
            </a:rPr>
            <a:t>Termo de referência/Projeto básico</a:t>
          </a:r>
        </a:p>
      </dgm:t>
    </dgm:pt>
    <dgm:pt modelId="{6D6C58D7-B199-4108-8717-A8F1A2BDCC5E}" type="parTrans" cxnId="{9D1F73C6-188B-4595-AFF9-06D4C9B666E8}">
      <dgm:prSet/>
      <dgm:spPr/>
      <dgm:t>
        <a:bodyPr/>
        <a:lstStyle/>
        <a:p>
          <a:endParaRPr lang="pt-BR" sz="1500"/>
        </a:p>
      </dgm:t>
    </dgm:pt>
    <dgm:pt modelId="{CFF985DF-9EC3-4CA7-AE93-30E8E3169FA3}" type="sibTrans" cxnId="{9D1F73C6-188B-4595-AFF9-06D4C9B666E8}">
      <dgm:prSet/>
      <dgm:spPr/>
      <dgm:t>
        <a:bodyPr/>
        <a:lstStyle/>
        <a:p>
          <a:endParaRPr lang="pt-BR" sz="1500"/>
        </a:p>
      </dgm:t>
    </dgm:pt>
    <dgm:pt modelId="{4C0A237E-474E-4A3D-806B-6DAB0C228B3C}">
      <dgm:prSet phldrT="[Texto]" custT="1"/>
      <dgm:spPr/>
      <dgm:t>
        <a:bodyPr/>
        <a:lstStyle/>
        <a:p>
          <a:r>
            <a:rPr lang="pt-BR" sz="1000" dirty="0">
              <a:latin typeface="Barlow Light" panose="00000400000000000000" pitchFamily="2" charset="0"/>
            </a:rPr>
            <a:t>Controle prévio de legalidade da contratação (</a:t>
          </a:r>
          <a:r>
            <a:rPr lang="pt-BR" sz="1000" dirty="0" err="1">
              <a:latin typeface="Barlow Light" panose="00000400000000000000" pitchFamily="2" charset="0"/>
            </a:rPr>
            <a:t>arts</a:t>
          </a:r>
          <a:r>
            <a:rPr lang="pt-BR" sz="1000" dirty="0">
              <a:latin typeface="Barlow Light" panose="00000400000000000000" pitchFamily="2" charset="0"/>
            </a:rPr>
            <a:t>. 53 e 169).</a:t>
          </a:r>
        </a:p>
      </dgm:t>
    </dgm:pt>
    <dgm:pt modelId="{576FAAB1-9D93-4193-96AF-CF792FAB61E6}" type="parTrans" cxnId="{C8A7C3E1-1FB4-45A8-97EB-5DB5BD1B6F68}">
      <dgm:prSet/>
      <dgm:spPr/>
      <dgm:t>
        <a:bodyPr/>
        <a:lstStyle/>
        <a:p>
          <a:endParaRPr lang="pt-BR" sz="1500"/>
        </a:p>
      </dgm:t>
    </dgm:pt>
    <dgm:pt modelId="{5BD7ACE2-8919-4136-8BAC-45B6F511EF95}" type="sibTrans" cxnId="{C8A7C3E1-1FB4-45A8-97EB-5DB5BD1B6F68}">
      <dgm:prSet/>
      <dgm:spPr/>
      <dgm:t>
        <a:bodyPr/>
        <a:lstStyle/>
        <a:p>
          <a:endParaRPr lang="pt-BR" sz="1500"/>
        </a:p>
      </dgm:t>
    </dgm:pt>
    <dgm:pt modelId="{B9ADD462-459A-4629-8B4F-8B6EB422FA6F}">
      <dgm:prSet phldrT="[Texto]" custT="1"/>
      <dgm:spPr/>
      <dgm:t>
        <a:bodyPr/>
        <a:lstStyle/>
        <a:p>
          <a:r>
            <a:rPr lang="pt-BR" sz="1000" dirty="0">
              <a:latin typeface="Barlow Light" panose="00000400000000000000" pitchFamily="2" charset="0"/>
            </a:rPr>
            <a:t>Define o objeto a ser contratado, incluídos sua natureza, os quantitativos, o prazo do contrato e a possibilidade de prorrogação;</a:t>
          </a:r>
        </a:p>
        <a:p>
          <a:r>
            <a:rPr lang="pt-BR" sz="1000" dirty="0">
              <a:latin typeface="Barlow Light" panose="00000400000000000000" pitchFamily="2" charset="0"/>
            </a:rPr>
            <a:t>Identifica o critério de julgamento;</a:t>
          </a:r>
        </a:p>
      </dgm:t>
    </dgm:pt>
    <dgm:pt modelId="{BB7D24E9-A402-455D-BA6D-0EFB5D763247}" type="parTrans" cxnId="{F3338C6D-96A1-44D6-80E2-BB9EA69EC7A9}">
      <dgm:prSet/>
      <dgm:spPr/>
      <dgm:t>
        <a:bodyPr/>
        <a:lstStyle/>
        <a:p>
          <a:endParaRPr lang="pt-BR" sz="1500"/>
        </a:p>
      </dgm:t>
    </dgm:pt>
    <dgm:pt modelId="{5FE33FD9-A0D5-4A02-900C-129B67EDF6DD}" type="sibTrans" cxnId="{F3338C6D-96A1-44D6-80E2-BB9EA69EC7A9}">
      <dgm:prSet/>
      <dgm:spPr/>
      <dgm:t>
        <a:bodyPr/>
        <a:lstStyle/>
        <a:p>
          <a:endParaRPr lang="pt-BR" sz="1500"/>
        </a:p>
      </dgm:t>
    </dgm:pt>
    <dgm:pt modelId="{0CD42EE2-0EAC-49DA-BC13-12D4C7ACE6EC}">
      <dgm:prSet phldrT="[Texto]" custT="1"/>
      <dgm:spPr>
        <a:solidFill>
          <a:srgbClr val="002060"/>
        </a:solidFill>
      </dgm:spPr>
      <dgm:t>
        <a:bodyPr/>
        <a:lstStyle/>
        <a:p>
          <a:r>
            <a:rPr lang="pt-BR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 Light" panose="00000400000000000000" pitchFamily="2" charset="0"/>
            </a:rPr>
            <a:t>Pesquisa de preço</a:t>
          </a:r>
        </a:p>
      </dgm:t>
    </dgm:pt>
    <dgm:pt modelId="{D761AF49-B8F9-4677-AE97-0420F67E940D}" type="parTrans" cxnId="{FBBB4F49-89AE-4310-866F-D416AEDEB351}">
      <dgm:prSet/>
      <dgm:spPr/>
      <dgm:t>
        <a:bodyPr/>
        <a:lstStyle/>
        <a:p>
          <a:endParaRPr lang="pt-BR" sz="1500"/>
        </a:p>
      </dgm:t>
    </dgm:pt>
    <dgm:pt modelId="{89E5D8BE-5C22-4F31-9BD2-F65B823DEDAC}" type="sibTrans" cxnId="{FBBB4F49-89AE-4310-866F-D416AEDEB351}">
      <dgm:prSet/>
      <dgm:spPr/>
      <dgm:t>
        <a:bodyPr/>
        <a:lstStyle/>
        <a:p>
          <a:endParaRPr lang="pt-BR" sz="1500"/>
        </a:p>
      </dgm:t>
    </dgm:pt>
    <dgm:pt modelId="{6D4F9640-387B-4CA6-9F6C-6658D505C38C}">
      <dgm:prSet phldrT="[Texto]" custT="1"/>
      <dgm:spPr/>
      <dgm:t>
        <a:bodyPr/>
        <a:lstStyle/>
        <a:p>
          <a:r>
            <a:rPr lang="pt-BR" sz="1000" b="0" dirty="0">
              <a:latin typeface="Barlow Light" panose="00000400000000000000" pitchFamily="2" charset="0"/>
            </a:rPr>
            <a:t>Valor estimado da contratação</a:t>
          </a:r>
          <a:endParaRPr lang="pt-BR" sz="1000" dirty="0">
            <a:latin typeface="Barlow Light" panose="00000400000000000000" pitchFamily="2" charset="0"/>
          </a:endParaRPr>
        </a:p>
      </dgm:t>
    </dgm:pt>
    <dgm:pt modelId="{BC30B38F-C917-4B5C-B75A-F6F0B8D889FC}" type="parTrans" cxnId="{9E9259E7-B566-4763-9A08-ACFFB60A4FB7}">
      <dgm:prSet/>
      <dgm:spPr/>
      <dgm:t>
        <a:bodyPr/>
        <a:lstStyle/>
        <a:p>
          <a:endParaRPr lang="pt-BR" sz="1500"/>
        </a:p>
      </dgm:t>
    </dgm:pt>
    <dgm:pt modelId="{F5D13B65-C9EC-41B6-AE13-9341B5384982}" type="sibTrans" cxnId="{9E9259E7-B566-4763-9A08-ACFFB60A4FB7}">
      <dgm:prSet/>
      <dgm:spPr/>
      <dgm:t>
        <a:bodyPr/>
        <a:lstStyle/>
        <a:p>
          <a:endParaRPr lang="pt-BR" sz="1500"/>
        </a:p>
      </dgm:t>
    </dgm:pt>
    <dgm:pt modelId="{D90CF8B9-66A0-4D5E-927B-46E2BAFD5682}">
      <dgm:prSet phldrT="[Texto]" custT="1"/>
      <dgm:spPr>
        <a:solidFill>
          <a:srgbClr val="002060"/>
        </a:solidFill>
      </dgm:spPr>
      <dgm:t>
        <a:bodyPr/>
        <a:lstStyle/>
        <a:p>
          <a:r>
            <a:rPr lang="pt-BR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 Light" panose="00000400000000000000" pitchFamily="2" charset="0"/>
            </a:rPr>
            <a:t>Edital</a:t>
          </a:r>
        </a:p>
      </dgm:t>
    </dgm:pt>
    <dgm:pt modelId="{AECF8849-9BF2-45B3-8B81-15651A82AFBF}" type="parTrans" cxnId="{F9674E99-8E09-4156-A2DF-C7812804772C}">
      <dgm:prSet/>
      <dgm:spPr/>
      <dgm:t>
        <a:bodyPr/>
        <a:lstStyle/>
        <a:p>
          <a:endParaRPr lang="pt-BR" sz="1500"/>
        </a:p>
      </dgm:t>
    </dgm:pt>
    <dgm:pt modelId="{BBEA1B7A-C47A-40C2-B169-403BF5ED18AE}" type="sibTrans" cxnId="{F9674E99-8E09-4156-A2DF-C7812804772C}">
      <dgm:prSet/>
      <dgm:spPr/>
      <dgm:t>
        <a:bodyPr/>
        <a:lstStyle/>
        <a:p>
          <a:endParaRPr lang="pt-BR" sz="1500"/>
        </a:p>
      </dgm:t>
    </dgm:pt>
    <dgm:pt modelId="{11661F3C-46D1-4E0C-9A3D-2BB429516F95}">
      <dgm:prSet phldrT="[Texto]" custT="1"/>
      <dgm:spPr/>
      <dgm:t>
        <a:bodyPr/>
        <a:lstStyle/>
        <a:p>
          <a:r>
            <a:rPr lang="pt-BR" sz="1000" dirty="0">
              <a:latin typeface="Barlow Light" panose="00000400000000000000" pitchFamily="2" charset="0"/>
            </a:rPr>
            <a:t>Estabelece as regras referentes ao procedimento para a seleção da proposta mais vantajosa e do fornecedor</a:t>
          </a:r>
        </a:p>
      </dgm:t>
    </dgm:pt>
    <dgm:pt modelId="{740BDDF8-0062-47F9-83AE-73EB5A9748CE}" type="parTrans" cxnId="{26BA3C57-451E-4187-A728-FBFA46C72640}">
      <dgm:prSet/>
      <dgm:spPr/>
      <dgm:t>
        <a:bodyPr/>
        <a:lstStyle/>
        <a:p>
          <a:endParaRPr lang="pt-BR" sz="1500"/>
        </a:p>
      </dgm:t>
    </dgm:pt>
    <dgm:pt modelId="{584D2EF7-6E31-4294-ADCE-235B7D7B2304}" type="sibTrans" cxnId="{26BA3C57-451E-4187-A728-FBFA46C72640}">
      <dgm:prSet/>
      <dgm:spPr/>
      <dgm:t>
        <a:bodyPr/>
        <a:lstStyle/>
        <a:p>
          <a:endParaRPr lang="pt-BR" sz="1500"/>
        </a:p>
      </dgm:t>
    </dgm:pt>
    <dgm:pt modelId="{4E052FD9-6080-476E-A5B6-3A16CBC0E67F}">
      <dgm:prSet phldrT="[Texto]" custT="1"/>
      <dgm:spPr>
        <a:solidFill>
          <a:srgbClr val="002060"/>
        </a:solidFill>
      </dgm:spPr>
      <dgm:t>
        <a:bodyPr/>
        <a:lstStyle/>
        <a:p>
          <a:r>
            <a:rPr lang="pt-BR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 Light" panose="00000400000000000000" pitchFamily="2" charset="0"/>
            </a:rPr>
            <a:t>Análise jurídica</a:t>
          </a:r>
        </a:p>
      </dgm:t>
    </dgm:pt>
    <dgm:pt modelId="{E6729FB3-B6E5-4282-BDB2-4D7E6FF1813E}" type="parTrans" cxnId="{774C71E0-89A9-403E-A121-94F793970464}">
      <dgm:prSet/>
      <dgm:spPr/>
      <dgm:t>
        <a:bodyPr/>
        <a:lstStyle/>
        <a:p>
          <a:endParaRPr lang="pt-BR" sz="1500"/>
        </a:p>
      </dgm:t>
    </dgm:pt>
    <dgm:pt modelId="{B277847F-73E9-4D56-83D9-7218933A216D}" type="sibTrans" cxnId="{774C71E0-89A9-403E-A121-94F793970464}">
      <dgm:prSet/>
      <dgm:spPr/>
      <dgm:t>
        <a:bodyPr/>
        <a:lstStyle/>
        <a:p>
          <a:endParaRPr lang="pt-BR" sz="1500"/>
        </a:p>
      </dgm:t>
    </dgm:pt>
    <dgm:pt modelId="{E0D21C86-3DE8-4068-8D04-2534FE398124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000" dirty="0">
              <a:latin typeface="Barlow Light" panose="00000400000000000000" pitchFamily="2" charset="0"/>
            </a:rPr>
            <a:t>Evidencia o problema;</a:t>
          </a:r>
        </a:p>
      </dgm:t>
    </dgm:pt>
    <dgm:pt modelId="{8062A9B1-8D5F-458F-84D7-852975ACB44E}" type="parTrans" cxnId="{E3AB08FE-0DDA-4361-A520-075A54588A9D}">
      <dgm:prSet/>
      <dgm:spPr/>
      <dgm:t>
        <a:bodyPr/>
        <a:lstStyle/>
        <a:p>
          <a:endParaRPr lang="pt-BR" sz="1500"/>
        </a:p>
      </dgm:t>
    </dgm:pt>
    <dgm:pt modelId="{9EA8D312-089A-4C45-A1DF-DD3B825522E9}" type="sibTrans" cxnId="{E3AB08FE-0DDA-4361-A520-075A54588A9D}">
      <dgm:prSet/>
      <dgm:spPr/>
      <dgm:t>
        <a:bodyPr/>
        <a:lstStyle/>
        <a:p>
          <a:endParaRPr lang="pt-BR" sz="1500"/>
        </a:p>
      </dgm:t>
    </dgm:pt>
    <dgm:pt modelId="{BB2E010A-829D-4215-AD44-AC661218DB84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000" dirty="0">
              <a:latin typeface="Barlow Light" panose="00000400000000000000" pitchFamily="2" charset="0"/>
            </a:rPr>
            <a:t>Delineia os requisitos necessários e suficientes;</a:t>
          </a:r>
        </a:p>
      </dgm:t>
    </dgm:pt>
    <dgm:pt modelId="{DB2FC1D4-B2D0-4F1F-A909-19A85B7C6742}" type="parTrans" cxnId="{C0F80623-31DC-4DB7-A1AF-8857B642F44C}">
      <dgm:prSet/>
      <dgm:spPr/>
      <dgm:t>
        <a:bodyPr/>
        <a:lstStyle/>
        <a:p>
          <a:endParaRPr lang="pt-BR" sz="1500"/>
        </a:p>
      </dgm:t>
    </dgm:pt>
    <dgm:pt modelId="{88448F5F-A9E4-4A92-91FC-B0F08362CA0D}" type="sibTrans" cxnId="{C0F80623-31DC-4DB7-A1AF-8857B642F44C}">
      <dgm:prSet/>
      <dgm:spPr/>
      <dgm:t>
        <a:bodyPr/>
        <a:lstStyle/>
        <a:p>
          <a:endParaRPr lang="pt-BR" sz="1500"/>
        </a:p>
      </dgm:t>
    </dgm:pt>
    <dgm:pt modelId="{F94DB18C-9414-4954-A0B2-7BCB82753D5B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000" dirty="0">
              <a:latin typeface="Barlow Light" panose="00000400000000000000" pitchFamily="2" charset="0"/>
            </a:rPr>
            <a:t>Realiza levantamento de mercado;</a:t>
          </a:r>
        </a:p>
      </dgm:t>
    </dgm:pt>
    <dgm:pt modelId="{9F158C77-2918-4BB6-9167-5EA4309FAADE}" type="parTrans" cxnId="{0DC7A516-9343-4F1B-9366-D58C73DEFA67}">
      <dgm:prSet/>
      <dgm:spPr/>
      <dgm:t>
        <a:bodyPr/>
        <a:lstStyle/>
        <a:p>
          <a:endParaRPr lang="pt-BR" sz="1500"/>
        </a:p>
      </dgm:t>
    </dgm:pt>
    <dgm:pt modelId="{C4FBB2CC-3AF9-4BAA-83F4-4DA3046E236C}" type="sibTrans" cxnId="{0DC7A516-9343-4F1B-9366-D58C73DEFA67}">
      <dgm:prSet/>
      <dgm:spPr/>
      <dgm:t>
        <a:bodyPr/>
        <a:lstStyle/>
        <a:p>
          <a:endParaRPr lang="pt-BR" sz="1500"/>
        </a:p>
      </dgm:t>
    </dgm:pt>
    <dgm:pt modelId="{EEB66128-35A4-4D33-A5A6-187FFBFBDEF4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000" dirty="0">
              <a:latin typeface="Barlow Light" panose="00000400000000000000" pitchFamily="2" charset="0"/>
            </a:rPr>
            <a:t>Elege a solução mais adequada.</a:t>
          </a:r>
        </a:p>
      </dgm:t>
    </dgm:pt>
    <dgm:pt modelId="{4A4A7DDC-4AB6-4146-A6D2-DE556B279708}" type="parTrans" cxnId="{3E217ED6-441E-44D6-82CB-2377BECE72D3}">
      <dgm:prSet/>
      <dgm:spPr/>
      <dgm:t>
        <a:bodyPr/>
        <a:lstStyle/>
        <a:p>
          <a:endParaRPr lang="pt-BR" sz="1500"/>
        </a:p>
      </dgm:t>
    </dgm:pt>
    <dgm:pt modelId="{6CFF4D7D-85F5-413E-ACA2-BE107886A70A}" type="sibTrans" cxnId="{3E217ED6-441E-44D6-82CB-2377BECE72D3}">
      <dgm:prSet/>
      <dgm:spPr/>
      <dgm:t>
        <a:bodyPr/>
        <a:lstStyle/>
        <a:p>
          <a:endParaRPr lang="pt-BR" sz="1500"/>
        </a:p>
      </dgm:t>
    </dgm:pt>
    <dgm:pt modelId="{0D3EB4CD-DDF2-48A9-948A-0680F0816DD3}">
      <dgm:prSet custT="1"/>
      <dgm:spPr/>
      <dgm:t>
        <a:bodyPr/>
        <a:lstStyle/>
        <a:p>
          <a:r>
            <a:rPr lang="pt-BR" sz="1000" dirty="0">
              <a:latin typeface="Barlow Light" panose="00000400000000000000" pitchFamily="2" charset="0"/>
            </a:rPr>
            <a:t>Estabelece o modelo de execução  objeto e da gestão do contrato.</a:t>
          </a:r>
        </a:p>
      </dgm:t>
    </dgm:pt>
    <dgm:pt modelId="{BDB53E77-9D02-4C9E-A86F-342DCEDFBB30}" type="parTrans" cxnId="{F40EA61B-6488-4E71-885D-42DC33B42580}">
      <dgm:prSet/>
      <dgm:spPr/>
      <dgm:t>
        <a:bodyPr/>
        <a:lstStyle/>
        <a:p>
          <a:endParaRPr lang="pt-BR" sz="1500"/>
        </a:p>
      </dgm:t>
    </dgm:pt>
    <dgm:pt modelId="{1704C9CC-44B5-41F3-B3A2-C0ABEE92F4EF}" type="sibTrans" cxnId="{F40EA61B-6488-4E71-885D-42DC33B42580}">
      <dgm:prSet/>
      <dgm:spPr/>
      <dgm:t>
        <a:bodyPr/>
        <a:lstStyle/>
        <a:p>
          <a:endParaRPr lang="pt-BR" sz="1500"/>
        </a:p>
      </dgm:t>
    </dgm:pt>
    <dgm:pt modelId="{FFCE5E87-4947-45AF-BFFD-223DFCE1CB78}" type="pres">
      <dgm:prSet presAssocID="{E4AF4246-8A86-41BE-90D9-0AC167AF9D0A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881D3FAF-1D54-4374-88B4-B85AF0308CC2}" type="pres">
      <dgm:prSet presAssocID="{0D88FA89-C076-4DC9-9D11-5D6FE0BB444D}" presName="parentText1" presStyleLbl="node1" presStyleIdx="0" presStyleCnt="5">
        <dgm:presLayoutVars>
          <dgm:chMax/>
          <dgm:chPref val="3"/>
          <dgm:bulletEnabled val="1"/>
        </dgm:presLayoutVars>
      </dgm:prSet>
      <dgm:spPr/>
    </dgm:pt>
    <dgm:pt modelId="{18AAB8E0-CB71-4D9A-8550-BE1235812682}" type="pres">
      <dgm:prSet presAssocID="{0D88FA89-C076-4DC9-9D11-5D6FE0BB444D}" presName="childText1" presStyleLbl="solidAlignAcc1" presStyleIdx="0" presStyleCnt="5">
        <dgm:presLayoutVars>
          <dgm:chMax val="0"/>
          <dgm:chPref val="0"/>
          <dgm:bulletEnabled val="1"/>
        </dgm:presLayoutVars>
      </dgm:prSet>
      <dgm:spPr/>
    </dgm:pt>
    <dgm:pt modelId="{653635B6-04F3-4650-8F40-72586F5C5B6F}" type="pres">
      <dgm:prSet presAssocID="{FD1D9D86-8BAC-4AF0-90F5-B0BC0E460B23}" presName="parentText2" presStyleLbl="node1" presStyleIdx="1" presStyleCnt="5" custLinFactNeighborY="4988">
        <dgm:presLayoutVars>
          <dgm:chMax/>
          <dgm:chPref val="3"/>
          <dgm:bulletEnabled val="1"/>
        </dgm:presLayoutVars>
      </dgm:prSet>
      <dgm:spPr/>
    </dgm:pt>
    <dgm:pt modelId="{CCA4EA34-EFE8-4197-B0FD-B8268960D0D5}" type="pres">
      <dgm:prSet presAssocID="{FD1D9D86-8BAC-4AF0-90F5-B0BC0E460B23}" presName="childText2" presStyleLbl="solidAlignAcc1" presStyleIdx="1" presStyleCnt="5">
        <dgm:presLayoutVars>
          <dgm:chMax val="0"/>
          <dgm:chPref val="0"/>
          <dgm:bulletEnabled val="1"/>
        </dgm:presLayoutVars>
      </dgm:prSet>
      <dgm:spPr/>
    </dgm:pt>
    <dgm:pt modelId="{B3CE0CD0-4273-44AC-BAD9-D96782AE898D}" type="pres">
      <dgm:prSet presAssocID="{0CD42EE2-0EAC-49DA-BC13-12D4C7ACE6EC}" presName="parentText3" presStyleLbl="node1" presStyleIdx="2" presStyleCnt="5">
        <dgm:presLayoutVars>
          <dgm:chMax/>
          <dgm:chPref val="3"/>
          <dgm:bulletEnabled val="1"/>
        </dgm:presLayoutVars>
      </dgm:prSet>
      <dgm:spPr/>
    </dgm:pt>
    <dgm:pt modelId="{924B924E-0B9C-43D2-A14D-A11D79200563}" type="pres">
      <dgm:prSet presAssocID="{0CD42EE2-0EAC-49DA-BC13-12D4C7ACE6EC}" presName="childText3" presStyleLbl="solidAlignAcc1" presStyleIdx="2" presStyleCnt="5">
        <dgm:presLayoutVars>
          <dgm:chMax val="0"/>
          <dgm:chPref val="0"/>
          <dgm:bulletEnabled val="1"/>
        </dgm:presLayoutVars>
      </dgm:prSet>
      <dgm:spPr/>
    </dgm:pt>
    <dgm:pt modelId="{4AD42DA5-94A8-43CE-AAE1-9CA75458BA1A}" type="pres">
      <dgm:prSet presAssocID="{D90CF8B9-66A0-4D5E-927B-46E2BAFD5682}" presName="parentText4" presStyleLbl="node1" presStyleIdx="3" presStyleCnt="5">
        <dgm:presLayoutVars>
          <dgm:chMax/>
          <dgm:chPref val="3"/>
          <dgm:bulletEnabled val="1"/>
        </dgm:presLayoutVars>
      </dgm:prSet>
      <dgm:spPr/>
    </dgm:pt>
    <dgm:pt modelId="{CF2A6B39-4D8F-474E-87DC-2D51962AAAFF}" type="pres">
      <dgm:prSet presAssocID="{D90CF8B9-66A0-4D5E-927B-46E2BAFD5682}" presName="childText4" presStyleLbl="solidAlignAcc1" presStyleIdx="3" presStyleCnt="5">
        <dgm:presLayoutVars>
          <dgm:chMax val="0"/>
          <dgm:chPref val="0"/>
          <dgm:bulletEnabled val="1"/>
        </dgm:presLayoutVars>
      </dgm:prSet>
      <dgm:spPr/>
    </dgm:pt>
    <dgm:pt modelId="{B1DE7167-9CCD-4859-8A83-B69090367BB3}" type="pres">
      <dgm:prSet presAssocID="{4E052FD9-6080-476E-A5B6-3A16CBC0E67F}" presName="parentText5" presStyleLbl="node1" presStyleIdx="4" presStyleCnt="5">
        <dgm:presLayoutVars>
          <dgm:chMax/>
          <dgm:chPref val="3"/>
          <dgm:bulletEnabled val="1"/>
        </dgm:presLayoutVars>
      </dgm:prSet>
      <dgm:spPr/>
    </dgm:pt>
    <dgm:pt modelId="{81FAE5CD-CE11-40E8-BD77-67AB86A204B2}" type="pres">
      <dgm:prSet presAssocID="{4E052FD9-6080-476E-A5B6-3A16CBC0E67F}" presName="childText5" presStyleLbl="solidAlignAcc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0DC7A516-9343-4F1B-9366-D58C73DEFA67}" srcId="{0D88FA89-C076-4DC9-9D11-5D6FE0BB444D}" destId="{F94DB18C-9414-4954-A0B2-7BCB82753D5B}" srcOrd="3" destOrd="0" parTransId="{9F158C77-2918-4BB6-9167-5EA4309FAADE}" sibTransId="{C4FBB2CC-3AF9-4BAA-83F4-4DA3046E236C}"/>
    <dgm:cxn modelId="{F40EA61B-6488-4E71-885D-42DC33B42580}" srcId="{FD1D9D86-8BAC-4AF0-90F5-B0BC0E460B23}" destId="{0D3EB4CD-DDF2-48A9-948A-0680F0816DD3}" srcOrd="1" destOrd="0" parTransId="{BDB53E77-9D02-4C9E-A86F-342DCEDFBB30}" sibTransId="{1704C9CC-44B5-41F3-B3A2-C0ABEE92F4EF}"/>
    <dgm:cxn modelId="{C0F80623-31DC-4DB7-A1AF-8857B642F44C}" srcId="{0D88FA89-C076-4DC9-9D11-5D6FE0BB444D}" destId="{BB2E010A-829D-4215-AD44-AC661218DB84}" srcOrd="2" destOrd="0" parTransId="{DB2FC1D4-B2D0-4F1F-A909-19A85B7C6742}" sibTransId="{88448F5F-A9E4-4A92-91FC-B0F08362CA0D}"/>
    <dgm:cxn modelId="{BF303235-F315-42F6-B1E5-9E16AF878A21}" type="presOf" srcId="{E4AF4246-8A86-41BE-90D9-0AC167AF9D0A}" destId="{FFCE5E87-4947-45AF-BFFD-223DFCE1CB78}" srcOrd="0" destOrd="0" presId="urn:microsoft.com/office/officeart/2009/3/layout/IncreasingArrowsProcess"/>
    <dgm:cxn modelId="{73D6755D-1EB5-4788-9A7A-4869505189E6}" type="presOf" srcId="{D90CF8B9-66A0-4D5E-927B-46E2BAFD5682}" destId="{4AD42DA5-94A8-43CE-AAE1-9CA75458BA1A}" srcOrd="0" destOrd="0" presId="urn:microsoft.com/office/officeart/2009/3/layout/IncreasingArrowsProcess"/>
    <dgm:cxn modelId="{D7DBEF5F-E1DE-41C7-A420-DDD2F10F07AB}" type="presOf" srcId="{FD1D9D86-8BAC-4AF0-90F5-B0BC0E460B23}" destId="{653635B6-04F3-4650-8F40-72586F5C5B6F}" srcOrd="0" destOrd="0" presId="urn:microsoft.com/office/officeart/2009/3/layout/IncreasingArrowsProcess"/>
    <dgm:cxn modelId="{63709A42-FCA3-4B0C-B89A-6831770E1267}" type="presOf" srcId="{E0D21C86-3DE8-4068-8D04-2534FE398124}" destId="{18AAB8E0-CB71-4D9A-8550-BE1235812682}" srcOrd="0" destOrd="1" presId="urn:microsoft.com/office/officeart/2009/3/layout/IncreasingArrowsProcess"/>
    <dgm:cxn modelId="{03FD0A66-AB5C-4A5D-B78D-5FB0269E6A5A}" type="presOf" srcId="{27D1C13C-BF93-446B-8E8F-55BA774E92E2}" destId="{18AAB8E0-CB71-4D9A-8550-BE1235812682}" srcOrd="0" destOrd="0" presId="urn:microsoft.com/office/officeart/2009/3/layout/IncreasingArrowsProcess"/>
    <dgm:cxn modelId="{FBBB4F49-89AE-4310-866F-D416AEDEB351}" srcId="{E4AF4246-8A86-41BE-90D9-0AC167AF9D0A}" destId="{0CD42EE2-0EAC-49DA-BC13-12D4C7ACE6EC}" srcOrd="2" destOrd="0" parTransId="{D761AF49-B8F9-4677-AE97-0420F67E940D}" sibTransId="{89E5D8BE-5C22-4F31-9BD2-F65B823DEDAC}"/>
    <dgm:cxn modelId="{F3338C6D-96A1-44D6-80E2-BB9EA69EC7A9}" srcId="{FD1D9D86-8BAC-4AF0-90F5-B0BC0E460B23}" destId="{B9ADD462-459A-4629-8B4F-8B6EB422FA6F}" srcOrd="0" destOrd="0" parTransId="{BB7D24E9-A402-455D-BA6D-0EFB5D763247}" sibTransId="{5FE33FD9-A0D5-4A02-900C-129B67EDF6DD}"/>
    <dgm:cxn modelId="{26BA3C57-451E-4187-A728-FBFA46C72640}" srcId="{D90CF8B9-66A0-4D5E-927B-46E2BAFD5682}" destId="{11661F3C-46D1-4E0C-9A3D-2BB429516F95}" srcOrd="0" destOrd="0" parTransId="{740BDDF8-0062-47F9-83AE-73EB5A9748CE}" sibTransId="{584D2EF7-6E31-4294-ADCE-235B7D7B2304}"/>
    <dgm:cxn modelId="{C556DB59-2A88-4F93-9E50-E9AC95A0A3F3}" srcId="{0D88FA89-C076-4DC9-9D11-5D6FE0BB444D}" destId="{27D1C13C-BF93-446B-8E8F-55BA774E92E2}" srcOrd="0" destOrd="0" parTransId="{F80781B1-72F9-4855-8455-088B2C1FFA3A}" sibTransId="{E5F51074-E090-46A8-92EE-82583F700252}"/>
    <dgm:cxn modelId="{A82CF58F-314D-4AE9-B0B6-BFD2D1D8D01B}" type="presOf" srcId="{11661F3C-46D1-4E0C-9A3D-2BB429516F95}" destId="{CF2A6B39-4D8F-474E-87DC-2D51962AAAFF}" srcOrd="0" destOrd="0" presId="urn:microsoft.com/office/officeart/2009/3/layout/IncreasingArrowsProcess"/>
    <dgm:cxn modelId="{E962EF95-6C04-40F2-BFB9-09E67C110396}" type="presOf" srcId="{0CD42EE2-0EAC-49DA-BC13-12D4C7ACE6EC}" destId="{B3CE0CD0-4273-44AC-BAD9-D96782AE898D}" srcOrd="0" destOrd="0" presId="urn:microsoft.com/office/officeart/2009/3/layout/IncreasingArrowsProcess"/>
    <dgm:cxn modelId="{31D6D096-38A6-4734-B386-F9642AAE4FF7}" type="presOf" srcId="{BB2E010A-829D-4215-AD44-AC661218DB84}" destId="{18AAB8E0-CB71-4D9A-8550-BE1235812682}" srcOrd="0" destOrd="2" presId="urn:microsoft.com/office/officeart/2009/3/layout/IncreasingArrowsProcess"/>
    <dgm:cxn modelId="{098A2297-7E8F-49E9-B136-747C450A151C}" type="presOf" srcId="{6D4F9640-387B-4CA6-9F6C-6658D505C38C}" destId="{924B924E-0B9C-43D2-A14D-A11D79200563}" srcOrd="0" destOrd="0" presId="urn:microsoft.com/office/officeart/2009/3/layout/IncreasingArrowsProcess"/>
    <dgm:cxn modelId="{F9674E99-8E09-4156-A2DF-C7812804772C}" srcId="{E4AF4246-8A86-41BE-90D9-0AC167AF9D0A}" destId="{D90CF8B9-66A0-4D5E-927B-46E2BAFD5682}" srcOrd="3" destOrd="0" parTransId="{AECF8849-9BF2-45B3-8B81-15651A82AFBF}" sibTransId="{BBEA1B7A-C47A-40C2-B169-403BF5ED18AE}"/>
    <dgm:cxn modelId="{EC21E89B-0214-4FAB-9532-B8F89DDB6B19}" type="presOf" srcId="{B9ADD462-459A-4629-8B4F-8B6EB422FA6F}" destId="{CCA4EA34-EFE8-4197-B0FD-B8268960D0D5}" srcOrd="0" destOrd="0" presId="urn:microsoft.com/office/officeart/2009/3/layout/IncreasingArrowsProcess"/>
    <dgm:cxn modelId="{B418199D-29A2-4949-A8AF-B7D5425AB135}" type="presOf" srcId="{0D88FA89-C076-4DC9-9D11-5D6FE0BB444D}" destId="{881D3FAF-1D54-4374-88B4-B85AF0308CC2}" srcOrd="0" destOrd="0" presId="urn:microsoft.com/office/officeart/2009/3/layout/IncreasingArrowsProcess"/>
    <dgm:cxn modelId="{25E1BA9D-BDAB-4FA1-8E3B-443FA9B5595E}" type="presOf" srcId="{0D3EB4CD-DDF2-48A9-948A-0680F0816DD3}" destId="{CCA4EA34-EFE8-4197-B0FD-B8268960D0D5}" srcOrd="0" destOrd="1" presId="urn:microsoft.com/office/officeart/2009/3/layout/IncreasingArrowsProcess"/>
    <dgm:cxn modelId="{106171A0-E353-48B7-A56E-D74FB13E9716}" type="presOf" srcId="{F94DB18C-9414-4954-A0B2-7BCB82753D5B}" destId="{18AAB8E0-CB71-4D9A-8550-BE1235812682}" srcOrd="0" destOrd="3" presId="urn:microsoft.com/office/officeart/2009/3/layout/IncreasingArrowsProcess"/>
    <dgm:cxn modelId="{9D1F73C6-188B-4595-AFF9-06D4C9B666E8}" srcId="{E4AF4246-8A86-41BE-90D9-0AC167AF9D0A}" destId="{FD1D9D86-8BAC-4AF0-90F5-B0BC0E460B23}" srcOrd="1" destOrd="0" parTransId="{6D6C58D7-B199-4108-8717-A8F1A2BDCC5E}" sibTransId="{CFF985DF-9EC3-4CA7-AE93-30E8E3169FA3}"/>
    <dgm:cxn modelId="{FB3358C8-EA45-491C-8E77-A7CFCD1A2895}" type="presOf" srcId="{4C0A237E-474E-4A3D-806B-6DAB0C228B3C}" destId="{81FAE5CD-CE11-40E8-BD77-67AB86A204B2}" srcOrd="0" destOrd="0" presId="urn:microsoft.com/office/officeart/2009/3/layout/IncreasingArrowsProcess"/>
    <dgm:cxn modelId="{0482FCC9-CAEF-41CF-B6C1-051A38E8146E}" type="presOf" srcId="{EEB66128-35A4-4D33-A5A6-187FFBFBDEF4}" destId="{18AAB8E0-CB71-4D9A-8550-BE1235812682}" srcOrd="0" destOrd="4" presId="urn:microsoft.com/office/officeart/2009/3/layout/IncreasingArrowsProcess"/>
    <dgm:cxn modelId="{A6934ACE-8780-4C6E-B206-C49B19169A8B}" type="presOf" srcId="{4E052FD9-6080-476E-A5B6-3A16CBC0E67F}" destId="{B1DE7167-9CCD-4859-8A83-B69090367BB3}" srcOrd="0" destOrd="0" presId="urn:microsoft.com/office/officeart/2009/3/layout/IncreasingArrowsProcess"/>
    <dgm:cxn modelId="{3E217ED6-441E-44D6-82CB-2377BECE72D3}" srcId="{0D88FA89-C076-4DC9-9D11-5D6FE0BB444D}" destId="{EEB66128-35A4-4D33-A5A6-187FFBFBDEF4}" srcOrd="4" destOrd="0" parTransId="{4A4A7DDC-4AB6-4146-A6D2-DE556B279708}" sibTransId="{6CFF4D7D-85F5-413E-ACA2-BE107886A70A}"/>
    <dgm:cxn modelId="{0F5D22DD-31DC-4A88-8297-688C660B95A1}" srcId="{E4AF4246-8A86-41BE-90D9-0AC167AF9D0A}" destId="{0D88FA89-C076-4DC9-9D11-5D6FE0BB444D}" srcOrd="0" destOrd="0" parTransId="{F47C19D2-C73E-405D-9A92-0FDFCF29B8CB}" sibTransId="{37F4E2C7-6129-4B9D-903E-EDF150A10536}"/>
    <dgm:cxn modelId="{774C71E0-89A9-403E-A121-94F793970464}" srcId="{E4AF4246-8A86-41BE-90D9-0AC167AF9D0A}" destId="{4E052FD9-6080-476E-A5B6-3A16CBC0E67F}" srcOrd="4" destOrd="0" parTransId="{E6729FB3-B6E5-4282-BDB2-4D7E6FF1813E}" sibTransId="{B277847F-73E9-4D56-83D9-7218933A216D}"/>
    <dgm:cxn modelId="{C8A7C3E1-1FB4-45A8-97EB-5DB5BD1B6F68}" srcId="{4E052FD9-6080-476E-A5B6-3A16CBC0E67F}" destId="{4C0A237E-474E-4A3D-806B-6DAB0C228B3C}" srcOrd="0" destOrd="0" parTransId="{576FAAB1-9D93-4193-96AF-CF792FAB61E6}" sibTransId="{5BD7ACE2-8919-4136-8BAC-45B6F511EF95}"/>
    <dgm:cxn modelId="{9E9259E7-B566-4763-9A08-ACFFB60A4FB7}" srcId="{0CD42EE2-0EAC-49DA-BC13-12D4C7ACE6EC}" destId="{6D4F9640-387B-4CA6-9F6C-6658D505C38C}" srcOrd="0" destOrd="0" parTransId="{BC30B38F-C917-4B5C-B75A-F6F0B8D889FC}" sibTransId="{F5D13B65-C9EC-41B6-AE13-9341B5384982}"/>
    <dgm:cxn modelId="{E3AB08FE-0DDA-4361-A520-075A54588A9D}" srcId="{0D88FA89-C076-4DC9-9D11-5D6FE0BB444D}" destId="{E0D21C86-3DE8-4068-8D04-2534FE398124}" srcOrd="1" destOrd="0" parTransId="{8062A9B1-8D5F-458F-84D7-852975ACB44E}" sibTransId="{9EA8D312-089A-4C45-A1DF-DD3B825522E9}"/>
    <dgm:cxn modelId="{852AC01C-C70D-4FEF-A458-8E475D2F117F}" type="presParOf" srcId="{FFCE5E87-4947-45AF-BFFD-223DFCE1CB78}" destId="{881D3FAF-1D54-4374-88B4-B85AF0308CC2}" srcOrd="0" destOrd="0" presId="urn:microsoft.com/office/officeart/2009/3/layout/IncreasingArrowsProcess"/>
    <dgm:cxn modelId="{3548F9DE-F2E7-439C-A97C-7259CFCEE778}" type="presParOf" srcId="{FFCE5E87-4947-45AF-BFFD-223DFCE1CB78}" destId="{18AAB8E0-CB71-4D9A-8550-BE1235812682}" srcOrd="1" destOrd="0" presId="urn:microsoft.com/office/officeart/2009/3/layout/IncreasingArrowsProcess"/>
    <dgm:cxn modelId="{950E836D-BAFF-4275-BE88-4001AEEDB079}" type="presParOf" srcId="{FFCE5E87-4947-45AF-BFFD-223DFCE1CB78}" destId="{653635B6-04F3-4650-8F40-72586F5C5B6F}" srcOrd="2" destOrd="0" presId="urn:microsoft.com/office/officeart/2009/3/layout/IncreasingArrowsProcess"/>
    <dgm:cxn modelId="{CED82A00-FEAD-411E-8307-DD67570752B7}" type="presParOf" srcId="{FFCE5E87-4947-45AF-BFFD-223DFCE1CB78}" destId="{CCA4EA34-EFE8-4197-B0FD-B8268960D0D5}" srcOrd="3" destOrd="0" presId="urn:microsoft.com/office/officeart/2009/3/layout/IncreasingArrowsProcess"/>
    <dgm:cxn modelId="{A218B8CD-0C0C-4E04-8179-8558CFA0C439}" type="presParOf" srcId="{FFCE5E87-4947-45AF-BFFD-223DFCE1CB78}" destId="{B3CE0CD0-4273-44AC-BAD9-D96782AE898D}" srcOrd="4" destOrd="0" presId="urn:microsoft.com/office/officeart/2009/3/layout/IncreasingArrowsProcess"/>
    <dgm:cxn modelId="{188A5CCB-D4B5-48EA-8AEE-3AA40481B75F}" type="presParOf" srcId="{FFCE5E87-4947-45AF-BFFD-223DFCE1CB78}" destId="{924B924E-0B9C-43D2-A14D-A11D79200563}" srcOrd="5" destOrd="0" presId="urn:microsoft.com/office/officeart/2009/3/layout/IncreasingArrowsProcess"/>
    <dgm:cxn modelId="{D24D4628-F901-4087-B892-AA320B7B675A}" type="presParOf" srcId="{FFCE5E87-4947-45AF-BFFD-223DFCE1CB78}" destId="{4AD42DA5-94A8-43CE-AAE1-9CA75458BA1A}" srcOrd="6" destOrd="0" presId="urn:microsoft.com/office/officeart/2009/3/layout/IncreasingArrowsProcess"/>
    <dgm:cxn modelId="{5D56F70D-728D-4073-BA8D-D8C9FA06E459}" type="presParOf" srcId="{FFCE5E87-4947-45AF-BFFD-223DFCE1CB78}" destId="{CF2A6B39-4D8F-474E-87DC-2D51962AAAFF}" srcOrd="7" destOrd="0" presId="urn:microsoft.com/office/officeart/2009/3/layout/IncreasingArrowsProcess"/>
    <dgm:cxn modelId="{B93362D1-6398-4483-92CD-75C2EB2DF185}" type="presParOf" srcId="{FFCE5E87-4947-45AF-BFFD-223DFCE1CB78}" destId="{B1DE7167-9CCD-4859-8A83-B69090367BB3}" srcOrd="8" destOrd="0" presId="urn:microsoft.com/office/officeart/2009/3/layout/IncreasingArrowsProcess"/>
    <dgm:cxn modelId="{851252DC-9EFD-460A-BBEE-2D3739B4DD9C}" type="presParOf" srcId="{FFCE5E87-4947-45AF-BFFD-223DFCE1CB78}" destId="{81FAE5CD-CE11-40E8-BD77-67AB86A204B2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D3FAF-1D54-4374-88B4-B85AF0308CC2}">
      <dsp:nvSpPr>
        <dsp:cNvPr id="0" name=""/>
        <dsp:cNvSpPr/>
      </dsp:nvSpPr>
      <dsp:spPr>
        <a:xfrm>
          <a:off x="483263" y="52916"/>
          <a:ext cx="7084652" cy="1030307"/>
        </a:xfrm>
        <a:prstGeom prst="rightArrow">
          <a:avLst>
            <a:gd name="adj1" fmla="val 50000"/>
            <a:gd name="adj2" fmla="val 50000"/>
          </a:avLst>
        </a:prstGeom>
        <a:solidFill>
          <a:srgbClr val="00206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254000" bIns="16356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 Light" panose="00000400000000000000" pitchFamily="2" charset="0"/>
            </a:rPr>
            <a:t>Estudo técnico preliminar</a:t>
          </a:r>
        </a:p>
      </dsp:txBody>
      <dsp:txXfrm>
        <a:off x="483263" y="310493"/>
        <a:ext cx="6827075" cy="515153"/>
      </dsp:txXfrm>
    </dsp:sp>
    <dsp:sp modelId="{18AAB8E0-CB71-4D9A-8550-BE1235812682}">
      <dsp:nvSpPr>
        <dsp:cNvPr id="0" name=""/>
        <dsp:cNvSpPr/>
      </dsp:nvSpPr>
      <dsp:spPr>
        <a:xfrm>
          <a:off x="483263" y="846102"/>
          <a:ext cx="1309385" cy="1891809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Barlow Light" panose="00000400000000000000" pitchFamily="2" charset="0"/>
            </a:rPr>
            <a:t>Identifica a necessidade;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Barlow Light" panose="00000400000000000000" pitchFamily="2" charset="0"/>
            </a:rPr>
            <a:t>Evidencia o problema;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Barlow Light" panose="00000400000000000000" pitchFamily="2" charset="0"/>
            </a:rPr>
            <a:t>Delineia os requisitos necessários e suficientes;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Barlow Light" panose="00000400000000000000" pitchFamily="2" charset="0"/>
            </a:rPr>
            <a:t>Realiza levantamento de mercado;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Barlow Light" panose="00000400000000000000" pitchFamily="2" charset="0"/>
            </a:rPr>
            <a:t>Elege a solução mais adequada.</a:t>
          </a:r>
        </a:p>
      </dsp:txBody>
      <dsp:txXfrm>
        <a:off x="483263" y="846102"/>
        <a:ext cx="1309385" cy="1891809"/>
      </dsp:txXfrm>
    </dsp:sp>
    <dsp:sp modelId="{653635B6-04F3-4650-8F40-72586F5C5B6F}">
      <dsp:nvSpPr>
        <dsp:cNvPr id="0" name=""/>
        <dsp:cNvSpPr/>
      </dsp:nvSpPr>
      <dsp:spPr>
        <a:xfrm>
          <a:off x="1792507" y="447876"/>
          <a:ext cx="5775408" cy="1030307"/>
        </a:xfrm>
        <a:prstGeom prst="rightArrow">
          <a:avLst>
            <a:gd name="adj1" fmla="val 50000"/>
            <a:gd name="adj2" fmla="val 50000"/>
          </a:avLst>
        </a:prstGeom>
        <a:solidFill>
          <a:srgbClr val="00206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254000" bIns="16356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 Light" panose="00000400000000000000" pitchFamily="2" charset="0"/>
            </a:rPr>
            <a:t>Termo de referência/Projeto básico</a:t>
          </a:r>
        </a:p>
      </dsp:txBody>
      <dsp:txXfrm>
        <a:off x="1792507" y="705453"/>
        <a:ext cx="5517831" cy="515153"/>
      </dsp:txXfrm>
    </dsp:sp>
    <dsp:sp modelId="{CCA4EA34-EFE8-4197-B0FD-B8268960D0D5}">
      <dsp:nvSpPr>
        <dsp:cNvPr id="0" name=""/>
        <dsp:cNvSpPr/>
      </dsp:nvSpPr>
      <dsp:spPr>
        <a:xfrm>
          <a:off x="1792507" y="1189670"/>
          <a:ext cx="1309385" cy="1891809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Barlow Light" panose="00000400000000000000" pitchFamily="2" charset="0"/>
            </a:rPr>
            <a:t>Define o objeto a ser contratado, incluídos sua natureza, os quantitativos, o prazo do contrato e a possibilidade de prorrogação;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Barlow Light" panose="00000400000000000000" pitchFamily="2" charset="0"/>
            </a:rPr>
            <a:t>Identifica o critério de julgamento;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Barlow Light" panose="00000400000000000000" pitchFamily="2" charset="0"/>
            </a:rPr>
            <a:t>Estabelece o modelo de execução  objeto e da gestão do contrato.</a:t>
          </a:r>
        </a:p>
      </dsp:txBody>
      <dsp:txXfrm>
        <a:off x="1792507" y="1189670"/>
        <a:ext cx="1309385" cy="1891809"/>
      </dsp:txXfrm>
    </dsp:sp>
    <dsp:sp modelId="{B3CE0CD0-4273-44AC-BAD9-D96782AE898D}">
      <dsp:nvSpPr>
        <dsp:cNvPr id="0" name=""/>
        <dsp:cNvSpPr/>
      </dsp:nvSpPr>
      <dsp:spPr>
        <a:xfrm>
          <a:off x="3101751" y="740052"/>
          <a:ext cx="4466164" cy="1030307"/>
        </a:xfrm>
        <a:prstGeom prst="rightArrow">
          <a:avLst>
            <a:gd name="adj1" fmla="val 50000"/>
            <a:gd name="adj2" fmla="val 50000"/>
          </a:avLst>
        </a:prstGeom>
        <a:solidFill>
          <a:srgbClr val="00206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254000" bIns="16356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 Light" panose="00000400000000000000" pitchFamily="2" charset="0"/>
            </a:rPr>
            <a:t>Pesquisa de preço</a:t>
          </a:r>
        </a:p>
      </dsp:txBody>
      <dsp:txXfrm>
        <a:off x="3101751" y="997629"/>
        <a:ext cx="4208587" cy="515153"/>
      </dsp:txXfrm>
    </dsp:sp>
    <dsp:sp modelId="{924B924E-0B9C-43D2-A14D-A11D79200563}">
      <dsp:nvSpPr>
        <dsp:cNvPr id="0" name=""/>
        <dsp:cNvSpPr/>
      </dsp:nvSpPr>
      <dsp:spPr>
        <a:xfrm>
          <a:off x="3101751" y="1533238"/>
          <a:ext cx="1309385" cy="1891809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0" kern="1200" dirty="0">
              <a:latin typeface="Barlow Light" panose="00000400000000000000" pitchFamily="2" charset="0"/>
            </a:rPr>
            <a:t>Valor estimado da contratação</a:t>
          </a:r>
          <a:endParaRPr lang="pt-BR" sz="1000" kern="1200" dirty="0">
            <a:latin typeface="Barlow Light" panose="00000400000000000000" pitchFamily="2" charset="0"/>
          </a:endParaRPr>
        </a:p>
      </dsp:txBody>
      <dsp:txXfrm>
        <a:off x="3101751" y="1533238"/>
        <a:ext cx="1309385" cy="1891809"/>
      </dsp:txXfrm>
    </dsp:sp>
    <dsp:sp modelId="{4AD42DA5-94A8-43CE-AAE1-9CA75458BA1A}">
      <dsp:nvSpPr>
        <dsp:cNvPr id="0" name=""/>
        <dsp:cNvSpPr/>
      </dsp:nvSpPr>
      <dsp:spPr>
        <a:xfrm>
          <a:off x="4411703" y="1083620"/>
          <a:ext cx="3156212" cy="1030307"/>
        </a:xfrm>
        <a:prstGeom prst="rightArrow">
          <a:avLst>
            <a:gd name="adj1" fmla="val 50000"/>
            <a:gd name="adj2" fmla="val 50000"/>
          </a:avLst>
        </a:prstGeom>
        <a:solidFill>
          <a:srgbClr val="00206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254000" bIns="16356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 Light" panose="00000400000000000000" pitchFamily="2" charset="0"/>
            </a:rPr>
            <a:t>Edital</a:t>
          </a:r>
        </a:p>
      </dsp:txBody>
      <dsp:txXfrm>
        <a:off x="4411703" y="1341197"/>
        <a:ext cx="2898635" cy="515153"/>
      </dsp:txXfrm>
    </dsp:sp>
    <dsp:sp modelId="{CF2A6B39-4D8F-474E-87DC-2D51962AAAFF}">
      <dsp:nvSpPr>
        <dsp:cNvPr id="0" name=""/>
        <dsp:cNvSpPr/>
      </dsp:nvSpPr>
      <dsp:spPr>
        <a:xfrm>
          <a:off x="4411703" y="1876806"/>
          <a:ext cx="1309385" cy="1891809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Barlow Light" panose="00000400000000000000" pitchFamily="2" charset="0"/>
            </a:rPr>
            <a:t>Estabelece as regras referentes ao procedimento para a seleção da proposta mais vantajosa e do fornecedor</a:t>
          </a:r>
        </a:p>
      </dsp:txBody>
      <dsp:txXfrm>
        <a:off x="4411703" y="1876806"/>
        <a:ext cx="1309385" cy="1891809"/>
      </dsp:txXfrm>
    </dsp:sp>
    <dsp:sp modelId="{B1DE7167-9CCD-4859-8A83-B69090367BB3}">
      <dsp:nvSpPr>
        <dsp:cNvPr id="0" name=""/>
        <dsp:cNvSpPr/>
      </dsp:nvSpPr>
      <dsp:spPr>
        <a:xfrm>
          <a:off x="5720947" y="1427188"/>
          <a:ext cx="1846968" cy="1030307"/>
        </a:xfrm>
        <a:prstGeom prst="rightArrow">
          <a:avLst>
            <a:gd name="adj1" fmla="val 50000"/>
            <a:gd name="adj2" fmla="val 50000"/>
          </a:avLst>
        </a:prstGeom>
        <a:solidFill>
          <a:srgbClr val="00206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254000" bIns="16356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 Light" panose="00000400000000000000" pitchFamily="2" charset="0"/>
            </a:rPr>
            <a:t>Análise jurídica</a:t>
          </a:r>
        </a:p>
      </dsp:txBody>
      <dsp:txXfrm>
        <a:off x="5720947" y="1684765"/>
        <a:ext cx="1589391" cy="515153"/>
      </dsp:txXfrm>
    </dsp:sp>
    <dsp:sp modelId="{81FAE5CD-CE11-40E8-BD77-67AB86A204B2}">
      <dsp:nvSpPr>
        <dsp:cNvPr id="0" name=""/>
        <dsp:cNvSpPr/>
      </dsp:nvSpPr>
      <dsp:spPr>
        <a:xfrm>
          <a:off x="5720947" y="2220374"/>
          <a:ext cx="1309385" cy="1891809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Barlow Light" panose="00000400000000000000" pitchFamily="2" charset="0"/>
            </a:rPr>
            <a:t>Controle prévio de legalidade da contratação (</a:t>
          </a:r>
          <a:r>
            <a:rPr lang="pt-BR" sz="1000" kern="1200" dirty="0" err="1">
              <a:latin typeface="Barlow Light" panose="00000400000000000000" pitchFamily="2" charset="0"/>
            </a:rPr>
            <a:t>arts</a:t>
          </a:r>
          <a:r>
            <a:rPr lang="pt-BR" sz="1000" kern="1200" dirty="0">
              <a:latin typeface="Barlow Light" panose="00000400000000000000" pitchFamily="2" charset="0"/>
            </a:rPr>
            <a:t>. 53 e 169).</a:t>
          </a:r>
        </a:p>
      </dsp:txBody>
      <dsp:txXfrm>
        <a:off x="5720947" y="2220374"/>
        <a:ext cx="1309385" cy="1891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6484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7879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3197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12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3611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8489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e706f81b8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e706f81b8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 descr="Área de Transferência com preenchimento sólido">
            <a:extLst>
              <a:ext uri="{FF2B5EF4-FFF2-40B4-BE49-F238E27FC236}">
                <a16:creationId xmlns:a16="http://schemas.microsoft.com/office/drawing/2014/main" id="{5048EAEE-2DB9-CD86-75BD-C8F8406330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18917" y="2389613"/>
            <a:ext cx="914400" cy="9144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D65E89B-76B3-7875-A1FC-880B26EDA9DE}"/>
              </a:ext>
            </a:extLst>
          </p:cNvPr>
          <p:cNvSpPr txBox="1"/>
          <p:nvPr/>
        </p:nvSpPr>
        <p:spPr>
          <a:xfrm>
            <a:off x="1011040" y="1388898"/>
            <a:ext cx="5627649" cy="3093154"/>
          </a:xfrm>
          <a:prstGeom prst="rect">
            <a:avLst/>
          </a:prstGeom>
          <a:solidFill>
            <a:srgbClr val="E6EFFE"/>
          </a:solidFill>
          <a:ln>
            <a:solidFill>
              <a:schemeClr val="tx1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Light" panose="00000400000000000000" pitchFamily="2" charset="0"/>
                <a:ea typeface="+mn-ea"/>
                <a:cs typeface="+mn-cs"/>
              </a:rPr>
              <a:t>Você, agente público, é o </a:t>
            </a:r>
            <a:r>
              <a:rPr kumimoji="0" lang="pt-B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Light" panose="00000400000000000000" pitchFamily="2" charset="0"/>
                <a:ea typeface="+mn-ea"/>
                <a:cs typeface="+mn-cs"/>
              </a:rPr>
              <a:t>protagonista principal </a:t>
            </a:r>
            <a:r>
              <a:rPr kumimoji="0" lang="pt-BR" sz="1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Light" panose="00000400000000000000" pitchFamily="2" charset="0"/>
                <a:ea typeface="+mn-ea"/>
                <a:cs typeface="+mn-cs"/>
              </a:rPr>
              <a:t>para que a Administração Pública tenha </a:t>
            </a:r>
            <a:r>
              <a:rPr kumimoji="0" lang="pt-B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Light" panose="00000400000000000000" pitchFamily="2" charset="0"/>
                <a:ea typeface="+mn-ea"/>
                <a:cs typeface="+mn-cs"/>
              </a:rPr>
              <a:t>contratações públicas eficientes, eficazes e efetivas</a:t>
            </a:r>
            <a:r>
              <a:rPr kumimoji="0" lang="pt-BR" sz="1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Light" panose="00000400000000000000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Light" panose="00000400000000000000" pitchFamily="2" charset="0"/>
                <a:ea typeface="+mn-ea"/>
                <a:cs typeface="+mn-cs"/>
              </a:rPr>
              <a:t>Assim, </a:t>
            </a:r>
            <a:r>
              <a:rPr kumimoji="0" lang="pt-B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Light" panose="00000400000000000000" pitchFamily="2" charset="0"/>
                <a:ea typeface="+mn-ea"/>
                <a:cs typeface="+mn-cs"/>
              </a:rPr>
              <a:t>compreender a verdadeira necessidade</a:t>
            </a:r>
            <a:r>
              <a:rPr kumimoji="0" lang="pt-BR" sz="1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Light" panose="00000400000000000000" pitchFamily="2" charset="0"/>
                <a:ea typeface="+mn-ea"/>
                <a:cs typeface="+mn-cs"/>
              </a:rPr>
              <a:t> do órgão/entidade pública que demanda formalização de contrato é de extrema importância </a:t>
            </a:r>
            <a:r>
              <a:rPr kumimoji="0" lang="pt-B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Light" panose="00000400000000000000" pitchFamily="2" charset="0"/>
                <a:ea typeface="+mn-ea"/>
                <a:cs typeface="+mn-cs"/>
              </a:rPr>
              <a:t>para que, desenhando os requisitos de contratação</a:t>
            </a:r>
            <a:r>
              <a:rPr kumimoji="0" lang="pt-BR" sz="1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Light" panose="00000400000000000000" pitchFamily="2" charset="0"/>
                <a:ea typeface="+mn-ea"/>
                <a:cs typeface="+mn-cs"/>
              </a:rPr>
              <a:t>, </a:t>
            </a:r>
            <a:r>
              <a:rPr kumimoji="0" lang="pt-B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Light" panose="00000400000000000000" pitchFamily="2" charset="0"/>
                <a:ea typeface="+mn-ea"/>
                <a:cs typeface="+mn-cs"/>
              </a:rPr>
              <a:t>possa-se fazer um devido levantamento de mercado</a:t>
            </a:r>
            <a:r>
              <a:rPr kumimoji="0" lang="pt-BR" sz="1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Light" panose="00000400000000000000" pitchFamily="2" charset="0"/>
                <a:ea typeface="+mn-ea"/>
                <a:cs typeface="+mn-cs"/>
              </a:rPr>
              <a:t> e, a partir da análise comparativa entre as diversas soluções postas no mercado, </a:t>
            </a:r>
            <a:r>
              <a:rPr kumimoji="0" lang="pt-B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Light" panose="00000400000000000000" pitchFamily="2" charset="0"/>
                <a:ea typeface="+mn-ea"/>
                <a:cs typeface="+mn-cs"/>
              </a:rPr>
              <a:t>eleger </a:t>
            </a:r>
            <a:r>
              <a:rPr kumimoji="0" lang="pt-BR" sz="1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Light" panose="00000400000000000000" pitchFamily="2" charset="0"/>
                <a:ea typeface="+mn-ea"/>
                <a:cs typeface="+mn-cs"/>
              </a:rPr>
              <a:t>aquela </a:t>
            </a:r>
            <a:r>
              <a:rPr kumimoji="0" lang="pt-B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Light" panose="00000400000000000000" pitchFamily="2" charset="0"/>
                <a:ea typeface="+mn-ea"/>
                <a:cs typeface="+mn-cs"/>
              </a:rPr>
              <a:t>mais adequada ao problema </a:t>
            </a:r>
            <a:r>
              <a:rPr kumimoji="0" lang="pt-BR" sz="1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Light" panose="00000400000000000000" pitchFamily="2" charset="0"/>
                <a:ea typeface="+mn-ea"/>
                <a:cs typeface="+mn-cs"/>
              </a:rPr>
              <a:t>a ser resolvido pela Administração Pública com a contratação.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Light" panose="00000400000000000000" pitchFamily="2" charset="0"/>
                <a:ea typeface="+mn-ea"/>
                <a:cs typeface="+mn-cs"/>
              </a:rPr>
              <a:t>Além disso, </a:t>
            </a:r>
            <a:r>
              <a:rPr kumimoji="0" lang="pt-B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Light" panose="00000400000000000000" pitchFamily="2" charset="0"/>
                <a:ea typeface="+mn-ea"/>
                <a:cs typeface="+mn-cs"/>
              </a:rPr>
              <a:t>cada agente público exerce uma função de controle com relação aos riscos</a:t>
            </a:r>
            <a:r>
              <a:rPr kumimoji="0" lang="pt-BR" sz="1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Light" panose="00000400000000000000" pitchFamily="2" charset="0"/>
                <a:ea typeface="+mn-ea"/>
                <a:cs typeface="+mn-cs"/>
              </a:rPr>
              <a:t>, fazendo com que as contratações agreguem valor ao negócio da organização, com riscos aceitáveis.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89AA15E-FD02-C64B-6F0D-84C992C34118}"/>
              </a:ext>
            </a:extLst>
          </p:cNvPr>
          <p:cNvSpPr txBox="1"/>
          <p:nvPr/>
        </p:nvSpPr>
        <p:spPr>
          <a:xfrm>
            <a:off x="1219199" y="624470"/>
            <a:ext cx="5579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0000400000000000000" pitchFamily="2" charset="0"/>
              </a:rPr>
              <a:t>CONCLUSÃO</a:t>
            </a:r>
            <a:endParaRPr lang="pt-BR" sz="2000" dirty="0">
              <a:solidFill>
                <a:schemeClr val="accent1">
                  <a:lumMod val="50000"/>
                </a:schemeClr>
              </a:solidFill>
              <a:latin typeface="Barlow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92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1D65E89B-76B3-7875-A1FC-880B26EDA9DE}"/>
              </a:ext>
            </a:extLst>
          </p:cNvPr>
          <p:cNvSpPr txBox="1"/>
          <p:nvPr/>
        </p:nvSpPr>
        <p:spPr>
          <a:xfrm>
            <a:off x="3077732" y="3039278"/>
            <a:ext cx="5627649" cy="170816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Light" panose="00000400000000000000" pitchFamily="2" charset="0"/>
                <a:ea typeface="+mn-ea"/>
                <a:cs typeface="+mn-cs"/>
              </a:rPr>
              <a:t>Muito obrigada.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500" kern="1200" dirty="0">
              <a:solidFill>
                <a:prstClr val="black"/>
              </a:solidFill>
              <a:latin typeface="Barlow Light" panose="00000400000000000000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Light" panose="00000400000000000000" pitchFamily="2" charset="0"/>
                <a:ea typeface="+mn-ea"/>
                <a:cs typeface="+mn-cs"/>
              </a:rPr>
              <a:t>Vanessa de Mesquita e Sá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500" kern="1200" dirty="0">
                <a:solidFill>
                  <a:prstClr val="black"/>
                </a:solidFill>
                <a:latin typeface="Barlow Light" panose="00000400000000000000" pitchFamily="2" charset="0"/>
                <a:ea typeface="+mn-ea"/>
                <a:cs typeface="+mn-cs"/>
              </a:rPr>
              <a:t>Procuradora do Estado de Mato Grosso do Sul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Light" panose="00000400000000000000" pitchFamily="2" charset="0"/>
                <a:ea typeface="+mn-ea"/>
                <a:cs typeface="+mn-cs"/>
              </a:rPr>
              <a:t>Instagram</a:t>
            </a:r>
            <a:r>
              <a:rPr kumimoji="0" lang="pt-BR" sz="1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Light" panose="00000400000000000000" pitchFamily="2" charset="0"/>
                <a:ea typeface="+mn-ea"/>
                <a:cs typeface="+mn-cs"/>
              </a:rPr>
              <a:t>: </a:t>
            </a:r>
            <a:r>
              <a:rPr kumimoji="0" lang="pt-BR" sz="15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Light" panose="00000400000000000000" pitchFamily="2" charset="0"/>
                <a:ea typeface="+mn-ea"/>
                <a:cs typeface="+mn-cs"/>
              </a:rPr>
              <a:t>v.demesquita</a:t>
            </a:r>
            <a:endParaRPr kumimoji="0" lang="pt-BR" sz="15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 Light" panose="00000400000000000000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500" b="1" kern="1200" dirty="0">
                <a:solidFill>
                  <a:prstClr val="black"/>
                </a:solidFill>
                <a:latin typeface="Barlow Light" panose="00000400000000000000" pitchFamily="2" charset="0"/>
                <a:ea typeface="+mn-ea"/>
                <a:cs typeface="+mn-cs"/>
              </a:rPr>
              <a:t>E-mail</a:t>
            </a:r>
            <a:r>
              <a:rPr lang="pt-BR" sz="1500" kern="1200" dirty="0">
                <a:solidFill>
                  <a:prstClr val="black"/>
                </a:solidFill>
                <a:latin typeface="Barlow Light" panose="00000400000000000000" pitchFamily="2" charset="0"/>
                <a:ea typeface="+mn-ea"/>
                <a:cs typeface="+mn-cs"/>
              </a:rPr>
              <a:t>: vanesquita@gmail.com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Light" panose="00000400000000000000" pitchFamily="2" charset="0"/>
                <a:ea typeface="+mn-ea"/>
                <a:cs typeface="+mn-cs"/>
              </a:rPr>
              <a:t>Telefone</a:t>
            </a:r>
            <a:r>
              <a:rPr kumimoji="0" lang="pt-BR" sz="1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Light" panose="00000400000000000000" pitchFamily="2" charset="0"/>
                <a:ea typeface="+mn-ea"/>
                <a:cs typeface="+mn-cs"/>
              </a:rPr>
              <a:t>: (67) 99604-6932</a:t>
            </a:r>
          </a:p>
        </p:txBody>
      </p:sp>
    </p:spTree>
    <p:extLst>
      <p:ext uri="{BB962C8B-B14F-4D97-AF65-F5344CB8AC3E}">
        <p14:creationId xmlns:p14="http://schemas.microsoft.com/office/powerpoint/2010/main" val="2488340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380;p14"/>
          <p:cNvSpPr txBox="1">
            <a:spLocks/>
          </p:cNvSpPr>
          <p:nvPr/>
        </p:nvSpPr>
        <p:spPr>
          <a:xfrm>
            <a:off x="1486829" y="1196900"/>
            <a:ext cx="6711174" cy="587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buClr>
                <a:schemeClr val="accent3">
                  <a:lumMod val="50000"/>
                </a:schemeClr>
              </a:buClr>
              <a:buNone/>
            </a:pPr>
            <a:r>
              <a:rPr lang="pt-BR" sz="1600" dirty="0">
                <a:solidFill>
                  <a:schemeClr val="tx1"/>
                </a:solidFill>
                <a:latin typeface="Barlow Light" panose="00000400000000000000" pitchFamily="2" charset="0"/>
                <a:ea typeface="Barlow"/>
                <a:cs typeface="Barlow"/>
                <a:sym typeface="Barlow"/>
              </a:rPr>
              <a:t>A organização pública existe em decorrência da necessidade dos seus serviços ou das políticas públicas que implementa? </a:t>
            </a:r>
          </a:p>
        </p:txBody>
      </p:sp>
      <p:sp>
        <p:nvSpPr>
          <p:cNvPr id="420" name="Google Shape;4774;p49">
            <a:hlinkClick r:id="rId4" action="ppaction://hlinksldjump"/>
          </p:cNvPr>
          <p:cNvSpPr/>
          <p:nvPr/>
        </p:nvSpPr>
        <p:spPr>
          <a:xfrm>
            <a:off x="8248612" y="2832416"/>
            <a:ext cx="337827" cy="338054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</a:rPr>
              <a:t>0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21" name="CaixaDeTexto 420"/>
          <p:cNvSpPr txBox="1"/>
          <p:nvPr/>
        </p:nvSpPr>
        <p:spPr>
          <a:xfrm>
            <a:off x="1347537" y="701271"/>
            <a:ext cx="3507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</a:rPr>
              <a:t>NOÇÕES INTRODUTÓRIAS</a:t>
            </a:r>
          </a:p>
        </p:txBody>
      </p:sp>
      <p:pic>
        <p:nvPicPr>
          <p:cNvPr id="422" name="Gráfico 1" descr="Perguntas com preenchimento sólido">
            <a:extLst>
              <a:ext uri="{FF2B5EF4-FFF2-40B4-BE49-F238E27FC236}">
                <a16:creationId xmlns:a16="http://schemas.microsoft.com/office/drawing/2014/main" id="{4871474D-0854-3845-7896-7B4661F680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2496" y="1741314"/>
            <a:ext cx="1220840" cy="1220840"/>
          </a:xfrm>
          <a:prstGeom prst="rect">
            <a:avLst/>
          </a:prstGeom>
        </p:spPr>
      </p:pic>
      <p:sp>
        <p:nvSpPr>
          <p:cNvPr id="423" name="CaixaDeTexto 422">
            <a:extLst>
              <a:ext uri="{FF2B5EF4-FFF2-40B4-BE49-F238E27FC236}">
                <a16:creationId xmlns:a16="http://schemas.microsoft.com/office/drawing/2014/main" id="{D2ACF526-EC8B-045A-3EFA-A0CB5AE8988B}"/>
              </a:ext>
            </a:extLst>
          </p:cNvPr>
          <p:cNvSpPr txBox="1"/>
          <p:nvPr/>
        </p:nvSpPr>
        <p:spPr>
          <a:xfrm>
            <a:off x="137096" y="2965450"/>
            <a:ext cx="1247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000D26"/>
                </a:solidFill>
                <a:latin typeface="Barlow Light" panose="00000400000000000000" pitchFamily="2" charset="0"/>
              </a:rPr>
              <a:t>Você sabia que:</a:t>
            </a:r>
          </a:p>
        </p:txBody>
      </p:sp>
      <p:sp>
        <p:nvSpPr>
          <p:cNvPr id="424" name="Google Shape;4774;p49">
            <a:hlinkClick r:id="rId7" action="ppaction://hlinksldjump"/>
          </p:cNvPr>
          <p:cNvSpPr/>
          <p:nvPr/>
        </p:nvSpPr>
        <p:spPr>
          <a:xfrm>
            <a:off x="8248612" y="3530428"/>
            <a:ext cx="338956" cy="308317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</a:rPr>
              <a:t>0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25" name="Google Shape;4774;p49">
            <a:hlinkClick r:id="rId8" action="ppaction://hlinksldjump"/>
          </p:cNvPr>
          <p:cNvSpPr/>
          <p:nvPr/>
        </p:nvSpPr>
        <p:spPr>
          <a:xfrm>
            <a:off x="8248612" y="4206138"/>
            <a:ext cx="338956" cy="308317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</a:rPr>
              <a:t>0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" name="Google Shape;380;p14">
            <a:extLst>
              <a:ext uri="{FF2B5EF4-FFF2-40B4-BE49-F238E27FC236}">
                <a16:creationId xmlns:a16="http://schemas.microsoft.com/office/drawing/2014/main" id="{F7EA4BE8-B13B-899C-FBD6-A518C7EF84ED}"/>
              </a:ext>
            </a:extLst>
          </p:cNvPr>
          <p:cNvSpPr txBox="1">
            <a:spLocks/>
          </p:cNvSpPr>
          <p:nvPr/>
        </p:nvSpPr>
        <p:spPr>
          <a:xfrm>
            <a:off x="1486829" y="1784198"/>
            <a:ext cx="6711174" cy="587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buClr>
                <a:schemeClr val="accent3">
                  <a:lumMod val="50000"/>
                </a:schemeClr>
              </a:buClr>
              <a:buNone/>
            </a:pPr>
            <a:r>
              <a:rPr lang="pt-BR" sz="1600" dirty="0">
                <a:solidFill>
                  <a:schemeClr val="tx1"/>
                </a:solidFill>
                <a:latin typeface="Barlow Light" panose="00000400000000000000" pitchFamily="2" charset="0"/>
                <a:ea typeface="Barlow"/>
                <a:cs typeface="Barlow"/>
                <a:sym typeface="Barlow"/>
              </a:rPr>
              <a:t>A Administração Pública é o aparelho de Estado organizado com a função de executar serviços, visando à satisfação das necessidades da população?</a:t>
            </a:r>
          </a:p>
        </p:txBody>
      </p:sp>
      <p:sp>
        <p:nvSpPr>
          <p:cNvPr id="3" name="Google Shape;380;p14">
            <a:extLst>
              <a:ext uri="{FF2B5EF4-FFF2-40B4-BE49-F238E27FC236}">
                <a16:creationId xmlns:a16="http://schemas.microsoft.com/office/drawing/2014/main" id="{5768FD06-E097-2E3B-2049-629713F097E6}"/>
              </a:ext>
            </a:extLst>
          </p:cNvPr>
          <p:cNvSpPr txBox="1">
            <a:spLocks/>
          </p:cNvSpPr>
          <p:nvPr/>
        </p:nvSpPr>
        <p:spPr>
          <a:xfrm>
            <a:off x="1486829" y="2371496"/>
            <a:ext cx="6711174" cy="587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buClr>
                <a:schemeClr val="accent3">
                  <a:lumMod val="50000"/>
                </a:schemeClr>
              </a:buClr>
              <a:buNone/>
            </a:pPr>
            <a:r>
              <a:rPr lang="pt-BR" sz="1600" dirty="0">
                <a:solidFill>
                  <a:schemeClr val="tx1"/>
                </a:solidFill>
                <a:latin typeface="Barlow Light" panose="00000400000000000000" pitchFamily="2" charset="0"/>
                <a:ea typeface="Barlow"/>
                <a:cs typeface="Barlow"/>
                <a:sym typeface="Barlow"/>
              </a:rPr>
              <a:t>As contratações públicas devem estar correlacionadas com o negócio do(a) órgão/entidade a fim de gerar riqueza ao cidadão?</a:t>
            </a:r>
          </a:p>
        </p:txBody>
      </p:sp>
      <p:sp>
        <p:nvSpPr>
          <p:cNvPr id="4" name="Google Shape;380;p14">
            <a:extLst>
              <a:ext uri="{FF2B5EF4-FFF2-40B4-BE49-F238E27FC236}">
                <a16:creationId xmlns:a16="http://schemas.microsoft.com/office/drawing/2014/main" id="{1771F726-DC20-3190-4F88-8A1AFEF247B1}"/>
              </a:ext>
            </a:extLst>
          </p:cNvPr>
          <p:cNvSpPr txBox="1">
            <a:spLocks/>
          </p:cNvSpPr>
          <p:nvPr/>
        </p:nvSpPr>
        <p:spPr>
          <a:xfrm>
            <a:off x="1486829" y="2958794"/>
            <a:ext cx="6711174" cy="587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buClr>
                <a:schemeClr val="accent3">
                  <a:lumMod val="50000"/>
                </a:schemeClr>
              </a:buClr>
              <a:buNone/>
            </a:pPr>
            <a:r>
              <a:rPr lang="pt-BR" sz="1600" dirty="0">
                <a:solidFill>
                  <a:schemeClr val="tx1"/>
                </a:solidFill>
                <a:latin typeface="Barlow Light" panose="00000400000000000000" pitchFamily="2" charset="0"/>
                <a:ea typeface="Barlow"/>
                <a:cs typeface="Barlow"/>
                <a:sym typeface="Barlow"/>
              </a:rPr>
              <a:t>A compra/contratação pública, mais que eficaz e eficiente, deve ser dotada de efetividade?</a:t>
            </a:r>
          </a:p>
        </p:txBody>
      </p:sp>
      <p:sp>
        <p:nvSpPr>
          <p:cNvPr id="5" name="Google Shape;380;p14">
            <a:extLst>
              <a:ext uri="{FF2B5EF4-FFF2-40B4-BE49-F238E27FC236}">
                <a16:creationId xmlns:a16="http://schemas.microsoft.com/office/drawing/2014/main" id="{8A87F99C-129E-ADD7-E1A4-D8B7A6615EAD}"/>
              </a:ext>
            </a:extLst>
          </p:cNvPr>
          <p:cNvSpPr txBox="1">
            <a:spLocks/>
          </p:cNvSpPr>
          <p:nvPr/>
        </p:nvSpPr>
        <p:spPr>
          <a:xfrm>
            <a:off x="1486829" y="3546092"/>
            <a:ext cx="6711174" cy="587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buClr>
                <a:schemeClr val="accent3">
                  <a:lumMod val="50000"/>
                </a:schemeClr>
              </a:buClr>
              <a:buNone/>
            </a:pPr>
            <a:r>
              <a:rPr lang="pt-BR" sz="1600" dirty="0">
                <a:solidFill>
                  <a:schemeClr val="tx1"/>
                </a:solidFill>
                <a:latin typeface="Barlow Light" panose="00000400000000000000" pitchFamily="2" charset="0"/>
                <a:ea typeface="Barlow"/>
                <a:cs typeface="Barlow"/>
                <a:sym typeface="Barlow"/>
              </a:rPr>
              <a:t>De que há custos transacionais quando da realização do processo de contratação?</a:t>
            </a:r>
          </a:p>
        </p:txBody>
      </p:sp>
      <p:sp>
        <p:nvSpPr>
          <p:cNvPr id="6" name="Google Shape;380;p14">
            <a:extLst>
              <a:ext uri="{FF2B5EF4-FFF2-40B4-BE49-F238E27FC236}">
                <a16:creationId xmlns:a16="http://schemas.microsoft.com/office/drawing/2014/main" id="{AD5F71D9-2EDE-6ED4-9CFA-BCC2EBAFBFEF}"/>
              </a:ext>
            </a:extLst>
          </p:cNvPr>
          <p:cNvSpPr txBox="1">
            <a:spLocks/>
          </p:cNvSpPr>
          <p:nvPr/>
        </p:nvSpPr>
        <p:spPr>
          <a:xfrm>
            <a:off x="1486829" y="4103817"/>
            <a:ext cx="6711174" cy="587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buClr>
                <a:schemeClr val="accent3">
                  <a:lumMod val="50000"/>
                </a:schemeClr>
              </a:buClr>
              <a:buNone/>
            </a:pPr>
            <a:r>
              <a:rPr lang="pt-BR" sz="1600" dirty="0">
                <a:solidFill>
                  <a:schemeClr val="tx1"/>
                </a:solidFill>
                <a:latin typeface="Barlow Light" panose="00000400000000000000" pitchFamily="2" charset="0"/>
                <a:ea typeface="Barlow"/>
                <a:cs typeface="Barlow"/>
                <a:sym typeface="Barlow"/>
              </a:rPr>
              <a:t>Há disparidades </a:t>
            </a:r>
            <a:r>
              <a:rPr lang="pt-BR" sz="1600" dirty="0">
                <a:solidFill>
                  <a:schemeClr val="tx1"/>
                </a:solidFill>
                <a:latin typeface="Barlow Light" panose="00000400000000000000" pitchFamily="2" charset="0"/>
              </a:rPr>
              <a:t>na informação entre a Administração Pública e os fornecedores (informação assimétrica)</a:t>
            </a:r>
            <a:r>
              <a:rPr lang="pt-BR" sz="1600" dirty="0">
                <a:solidFill>
                  <a:schemeClr val="tx1"/>
                </a:solidFill>
                <a:latin typeface="Barlow Light" panose="00000400000000000000" pitchFamily="2" charset="0"/>
                <a:ea typeface="Barlow"/>
                <a:cs typeface="Barlow"/>
                <a:sym typeface="Barlow"/>
              </a:rPr>
              <a:t>?</a:t>
            </a:r>
          </a:p>
        </p:txBody>
      </p:sp>
      <p:sp>
        <p:nvSpPr>
          <p:cNvPr id="9" name="Google Shape;380;p14">
            <a:extLst>
              <a:ext uri="{FF2B5EF4-FFF2-40B4-BE49-F238E27FC236}">
                <a16:creationId xmlns:a16="http://schemas.microsoft.com/office/drawing/2014/main" id="{5C0751D7-0A4A-1B06-77C5-F319D831626E}"/>
              </a:ext>
            </a:extLst>
          </p:cNvPr>
          <p:cNvSpPr txBox="1">
            <a:spLocks/>
          </p:cNvSpPr>
          <p:nvPr/>
        </p:nvSpPr>
        <p:spPr>
          <a:xfrm>
            <a:off x="1483115" y="4642785"/>
            <a:ext cx="6711174" cy="300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buClr>
                <a:schemeClr val="accent3">
                  <a:lumMod val="50000"/>
                </a:schemeClr>
              </a:buClr>
              <a:buNone/>
            </a:pPr>
            <a:r>
              <a:rPr lang="pt-BR" sz="1600" dirty="0">
                <a:solidFill>
                  <a:schemeClr val="tx1"/>
                </a:solidFill>
                <a:latin typeface="Barlow Light" panose="00000400000000000000" pitchFamily="2" charset="0"/>
                <a:ea typeface="Barlow"/>
                <a:cs typeface="Barlow"/>
                <a:sym typeface="Barlow"/>
              </a:rPr>
              <a:t>Há necessidade de gestão de risco e de controle preventivo?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" grpId="0"/>
      <p:bldP spid="420" grpId="0" animBg="1"/>
      <p:bldP spid="423" grpId="0"/>
      <p:bldP spid="424" grpId="0" animBg="1"/>
      <p:bldP spid="425" grpId="0" animBg="1"/>
      <p:bldP spid="2" grpId="0"/>
      <p:bldP spid="3" grpId="0"/>
      <p:bldP spid="4" grpId="0"/>
      <p:bldP spid="5" grpId="0"/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9CD90ED-CE97-412E-631E-49DA5BE54DC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3965"/>
            <a:ext cx="9144000" cy="5135569"/>
          </a:xfrm>
          <a:prstGeom prst="rect">
            <a:avLst/>
          </a:prstGeom>
        </p:spPr>
      </p:pic>
      <p:sp>
        <p:nvSpPr>
          <p:cNvPr id="6" name="Google Shape;4774;p49">
            <a:hlinkClick r:id="rId3" action="ppaction://hlinksldjump"/>
            <a:extLst>
              <a:ext uri="{FF2B5EF4-FFF2-40B4-BE49-F238E27FC236}">
                <a16:creationId xmlns:a16="http://schemas.microsoft.com/office/drawing/2014/main" id="{F4005AC8-5A28-3AB2-564F-264023799378}"/>
              </a:ext>
            </a:extLst>
          </p:cNvPr>
          <p:cNvSpPr/>
          <p:nvPr/>
        </p:nvSpPr>
        <p:spPr>
          <a:xfrm>
            <a:off x="8271155" y="3126839"/>
            <a:ext cx="338956" cy="298526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7" name="Texto Explicativo 1 7">
            <a:extLst>
              <a:ext uri="{FF2B5EF4-FFF2-40B4-BE49-F238E27FC236}">
                <a16:creationId xmlns:a16="http://schemas.microsoft.com/office/drawing/2014/main" id="{DAC428FB-1217-064B-42FA-CB08D88EBED5}"/>
              </a:ext>
            </a:extLst>
          </p:cNvPr>
          <p:cNvSpPr/>
          <p:nvPr/>
        </p:nvSpPr>
        <p:spPr>
          <a:xfrm>
            <a:off x="1025912" y="217441"/>
            <a:ext cx="6701864" cy="2631490"/>
          </a:xfrm>
          <a:prstGeom prst="borderCallout1">
            <a:avLst>
              <a:gd name="adj1" fmla="val -105"/>
              <a:gd name="adj2" fmla="val 100070"/>
              <a:gd name="adj3" fmla="val 121901"/>
              <a:gd name="adj4" fmla="val 108752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2000" algn="just"/>
            <a:r>
              <a:rPr lang="pt-BR" sz="1500" b="1" dirty="0">
                <a:latin typeface="Barlow Light" panose="00000400000000000000" pitchFamily="2" charset="0"/>
              </a:rPr>
              <a:t>Aquisições públicas: </a:t>
            </a:r>
            <a:r>
              <a:rPr lang="pt-BR" sz="1500" dirty="0">
                <a:latin typeface="Barlow Light" panose="00000400000000000000" pitchFamily="2" charset="0"/>
              </a:rPr>
              <a:t>12,5% do Produto Interno Bruto (PIB) brasileiro. </a:t>
            </a:r>
          </a:p>
          <a:p>
            <a:pPr marL="72000" algn="just"/>
            <a:endParaRPr lang="pt-BR" sz="1500" b="1" dirty="0">
              <a:latin typeface="Barlow Light" panose="00000400000000000000" pitchFamily="2" charset="0"/>
            </a:endParaRPr>
          </a:p>
          <a:p>
            <a:pPr marL="72000" algn="just"/>
            <a:r>
              <a:rPr lang="pt-BR" sz="1500" b="1" dirty="0">
                <a:latin typeface="Barlow Light" panose="00000400000000000000" pitchFamily="2" charset="0"/>
              </a:rPr>
              <a:t>Desperdício de recursos públicos no Brasil: </a:t>
            </a:r>
            <a:r>
              <a:rPr lang="pt-BR" sz="1500" dirty="0">
                <a:latin typeface="Barlow Light" panose="00000400000000000000" pitchFamily="2" charset="0"/>
              </a:rPr>
              <a:t>3,9% do PIB brasileiro.</a:t>
            </a:r>
          </a:p>
          <a:p>
            <a:pPr marL="72000" algn="just"/>
            <a:endParaRPr lang="pt-BR" sz="1500" b="1" dirty="0">
              <a:latin typeface="Barlow Light" panose="00000400000000000000" pitchFamily="2" charset="0"/>
            </a:endParaRPr>
          </a:p>
          <a:p>
            <a:pPr marL="72000" algn="just"/>
            <a:r>
              <a:rPr lang="pt-BR" sz="1500" b="1" dirty="0">
                <a:latin typeface="Barlow Light" panose="00000400000000000000" pitchFamily="2" charset="0"/>
              </a:rPr>
              <a:t>PIB brasileiro em 2022: </a:t>
            </a:r>
            <a:r>
              <a:rPr lang="pt-BR" sz="1500" dirty="0">
                <a:latin typeface="Barlow Light" panose="00000400000000000000" pitchFamily="2" charset="0"/>
              </a:rPr>
              <a:t>R$ 9.900.000.000.000,00 (nove trilhões e novecentos bilhões de reais).</a:t>
            </a:r>
          </a:p>
          <a:p>
            <a:pPr marL="72000" algn="just"/>
            <a:endParaRPr lang="pt-BR" sz="1500" b="1" dirty="0">
              <a:latin typeface="Barlow Light" panose="00000400000000000000" pitchFamily="2" charset="0"/>
            </a:endParaRPr>
          </a:p>
          <a:p>
            <a:pPr marL="72000" algn="just"/>
            <a:r>
              <a:rPr lang="pt-BR" sz="1500" b="1" dirty="0">
                <a:latin typeface="Barlow Light" panose="00000400000000000000" pitchFamily="2" charset="0"/>
              </a:rPr>
              <a:t>Conclusão: </a:t>
            </a:r>
            <a:r>
              <a:rPr lang="pt-BR" sz="1500" dirty="0">
                <a:latin typeface="Barlow Light" panose="00000400000000000000" pitchFamily="2" charset="0"/>
              </a:rPr>
              <a:t>dos </a:t>
            </a:r>
            <a:r>
              <a:rPr lang="pt-BR" sz="1500" b="1" dirty="0">
                <a:latin typeface="Barlow Light" panose="00000400000000000000" pitchFamily="2" charset="0"/>
              </a:rPr>
              <a:t>R$ 1.237.500.000.000,00</a:t>
            </a:r>
            <a:r>
              <a:rPr lang="pt-BR" sz="1500" dirty="0">
                <a:latin typeface="Barlow Light" panose="00000400000000000000" pitchFamily="2" charset="0"/>
              </a:rPr>
              <a:t> (um trilhão, duzentos e trinta e sete bilhões e quinhentos milhões de reais) gastos com contratação, </a:t>
            </a:r>
            <a:br>
              <a:rPr lang="pt-BR" sz="1500" dirty="0">
                <a:latin typeface="Barlow Light" panose="00000400000000000000" pitchFamily="2" charset="0"/>
              </a:rPr>
            </a:br>
            <a:r>
              <a:rPr lang="pt-BR" sz="1500" b="1" dirty="0">
                <a:latin typeface="Barlow Light" panose="00000400000000000000" pitchFamily="2" charset="0"/>
              </a:rPr>
              <a:t>R$ 386.100.000.000,00 </a:t>
            </a:r>
            <a:r>
              <a:rPr lang="pt-BR" sz="1500" dirty="0">
                <a:latin typeface="Barlow Light" panose="00000400000000000000" pitchFamily="2" charset="0"/>
              </a:rPr>
              <a:t>(trezentos e oitenta e seis bilhões e cem milhões de reais) são desperdícios.</a:t>
            </a:r>
          </a:p>
        </p:txBody>
      </p:sp>
      <p:sp>
        <p:nvSpPr>
          <p:cNvPr id="4" name="Texto Explicativo 1 7">
            <a:extLst>
              <a:ext uri="{FF2B5EF4-FFF2-40B4-BE49-F238E27FC236}">
                <a16:creationId xmlns:a16="http://schemas.microsoft.com/office/drawing/2014/main" id="{39ECEB9E-8B22-9182-4591-C6F36B3F4308}"/>
              </a:ext>
            </a:extLst>
          </p:cNvPr>
          <p:cNvSpPr/>
          <p:nvPr/>
        </p:nvSpPr>
        <p:spPr>
          <a:xfrm>
            <a:off x="1025912" y="2934608"/>
            <a:ext cx="6705584" cy="2123658"/>
          </a:xfrm>
          <a:prstGeom prst="borderCallout1">
            <a:avLst>
              <a:gd name="adj1" fmla="val -105"/>
              <a:gd name="adj2" fmla="val 100070"/>
              <a:gd name="adj3" fmla="val 23282"/>
              <a:gd name="adj4" fmla="val 10820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2000" algn="just"/>
            <a:r>
              <a:rPr lang="pt-BR" sz="1200" b="1" dirty="0">
                <a:latin typeface="Barlow Light" panose="00000400000000000000" pitchFamily="2" charset="0"/>
              </a:rPr>
              <a:t>Acórdão TCU n. 3.056/2020-Plenário</a:t>
            </a:r>
          </a:p>
          <a:p>
            <a:pPr marL="72000" algn="just"/>
            <a:r>
              <a:rPr lang="pt-BR" sz="1200" dirty="0">
                <a:latin typeface="Barlow Light" panose="00000400000000000000" pitchFamily="2" charset="0"/>
              </a:rPr>
              <a:t>Embora reconheça que a jurisprudência deste Tribunal é forte no sentido de que a </a:t>
            </a:r>
            <a:r>
              <a:rPr lang="pt-BR" sz="1200" b="1" dirty="0">
                <a:latin typeface="Barlow Light" panose="00000400000000000000" pitchFamily="2" charset="0"/>
              </a:rPr>
              <a:t>responsabilização de dirigentes por atos delegados não é automática</a:t>
            </a:r>
            <a:r>
              <a:rPr lang="pt-BR" sz="1200" dirty="0">
                <a:latin typeface="Barlow Light" panose="00000400000000000000" pitchFamily="2" charset="0"/>
              </a:rPr>
              <a:t>, a situação em apreço se amolda perfeitamente ao entendimento de que agentes políticos e/ou dirigentes máximos dos órgãos </a:t>
            </a:r>
            <a:r>
              <a:rPr lang="pt-BR" sz="1200" b="1" dirty="0">
                <a:latin typeface="Barlow Light" panose="00000400000000000000" pitchFamily="2" charset="0"/>
              </a:rPr>
              <a:t>podem  ser responsabilizados</a:t>
            </a:r>
            <a:r>
              <a:rPr lang="pt-BR" sz="1200" dirty="0">
                <a:latin typeface="Barlow Light" panose="00000400000000000000" pitchFamily="2" charset="0"/>
              </a:rPr>
              <a:t> nos casos em que se estabeleça </a:t>
            </a:r>
            <a:r>
              <a:rPr lang="pt-BR" sz="1200" b="1" dirty="0">
                <a:latin typeface="Barlow Light" panose="00000400000000000000" pitchFamily="2" charset="0"/>
              </a:rPr>
              <a:t>correlação entre a prática de ato omissivo ou comissivo de sua parte e as irregularidades identificadas nos autos</a:t>
            </a:r>
            <a:r>
              <a:rPr lang="pt-BR" sz="1200" dirty="0">
                <a:latin typeface="Barlow Light" panose="00000400000000000000" pitchFamily="2" charset="0"/>
              </a:rPr>
              <a:t> [...].</a:t>
            </a:r>
          </a:p>
          <a:p>
            <a:pPr marL="72000" algn="just"/>
            <a:r>
              <a:rPr lang="pt-BR" sz="1200" dirty="0">
                <a:latin typeface="Barlow Light" panose="00000400000000000000" pitchFamily="2" charset="0"/>
              </a:rPr>
              <a:t>É o que verifico no presente caso. Além de </a:t>
            </a:r>
            <a:r>
              <a:rPr lang="pt-BR" sz="1200" b="1" dirty="0">
                <a:latin typeface="Barlow Light" panose="00000400000000000000" pitchFamily="2" charset="0"/>
              </a:rPr>
              <a:t>falhar </a:t>
            </a:r>
            <a:r>
              <a:rPr lang="pt-BR" sz="1200" dirty="0">
                <a:latin typeface="Barlow Light" panose="00000400000000000000" pitchFamily="2" charset="0"/>
              </a:rPr>
              <a:t>– seja por culpa, seja por dolo – em relação ao </a:t>
            </a:r>
            <a:r>
              <a:rPr lang="pt-BR" sz="1200" b="1" dirty="0">
                <a:latin typeface="Barlow Light" panose="00000400000000000000" pitchFamily="2" charset="0"/>
              </a:rPr>
              <a:t>dever de supervisão</a:t>
            </a:r>
            <a:r>
              <a:rPr lang="pt-BR" sz="1200" dirty="0">
                <a:latin typeface="Barlow Light" panose="00000400000000000000" pitchFamily="2" charset="0"/>
              </a:rPr>
              <a:t> dos atos manifestamente irregulares praticados exclusivamente em sua gestão à frente do [...] foi </a:t>
            </a:r>
            <a:r>
              <a:rPr lang="pt-BR" sz="1200" b="1" dirty="0">
                <a:latin typeface="Barlow Light" panose="00000400000000000000" pitchFamily="2" charset="0"/>
              </a:rPr>
              <a:t>responsável pela assinatura dos contratos</a:t>
            </a:r>
            <a:r>
              <a:rPr lang="pt-BR" sz="1200" dirty="0">
                <a:latin typeface="Barlow Light" panose="00000400000000000000" pitchFamily="2" charset="0"/>
              </a:rPr>
              <a:t> [...] que determinaram a </a:t>
            </a:r>
            <a:r>
              <a:rPr lang="pt-BR" sz="1200" b="1" dirty="0">
                <a:latin typeface="Barlow Light" panose="00000400000000000000" pitchFamily="2" charset="0"/>
              </a:rPr>
              <a:t>construção de novas lanchas</a:t>
            </a:r>
            <a:r>
              <a:rPr lang="pt-BR" sz="1200" dirty="0">
                <a:latin typeface="Barlow Light" panose="00000400000000000000" pitchFamily="2" charset="0"/>
              </a:rPr>
              <a:t>, quando era evidente que </a:t>
            </a:r>
            <a:r>
              <a:rPr lang="pt-BR" sz="1200" b="1" dirty="0">
                <a:latin typeface="Barlow Light" panose="00000400000000000000" pitchFamily="2" charset="0"/>
              </a:rPr>
              <a:t>as anteriormente </a:t>
            </a:r>
            <a:r>
              <a:rPr lang="pt-BR" sz="1200" dirty="0">
                <a:latin typeface="Barlow Light" panose="00000400000000000000" pitchFamily="2" charset="0"/>
              </a:rPr>
              <a:t>fabricadas </a:t>
            </a:r>
            <a:r>
              <a:rPr lang="pt-BR" sz="1200" b="1" dirty="0">
                <a:latin typeface="Barlow Light" panose="00000400000000000000" pitchFamily="2" charset="0"/>
              </a:rPr>
              <a:t>não tinham alcançado a finalidade pública pretendida</a:t>
            </a:r>
            <a:r>
              <a:rPr lang="pt-BR" sz="1200" dirty="0">
                <a:latin typeface="Barlow Light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8984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A6EA938-9961-540D-F621-F42CBE90294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3965"/>
            <a:ext cx="9144000" cy="5135569"/>
          </a:xfrm>
          <a:prstGeom prst="rect">
            <a:avLst/>
          </a:prstGeom>
        </p:spPr>
      </p:pic>
      <p:sp>
        <p:nvSpPr>
          <p:cNvPr id="4" name="Google Shape;4774;p49">
            <a:hlinkClick r:id="rId3" action="ppaction://hlinksldjump"/>
            <a:extLst>
              <a:ext uri="{FF2B5EF4-FFF2-40B4-BE49-F238E27FC236}">
                <a16:creationId xmlns:a16="http://schemas.microsoft.com/office/drawing/2014/main" id="{F4005AC8-5A28-3AB2-564F-264023799378}"/>
              </a:ext>
            </a:extLst>
          </p:cNvPr>
          <p:cNvSpPr/>
          <p:nvPr/>
        </p:nvSpPr>
        <p:spPr>
          <a:xfrm>
            <a:off x="8260008" y="3701913"/>
            <a:ext cx="378950" cy="308317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5" name="Texto Explicativo 1 7">
            <a:extLst>
              <a:ext uri="{FF2B5EF4-FFF2-40B4-BE49-F238E27FC236}">
                <a16:creationId xmlns:a16="http://schemas.microsoft.com/office/drawing/2014/main" id="{DAC428FB-1217-064B-42FA-CB08D88EBED5}"/>
              </a:ext>
            </a:extLst>
          </p:cNvPr>
          <p:cNvSpPr/>
          <p:nvPr/>
        </p:nvSpPr>
        <p:spPr>
          <a:xfrm>
            <a:off x="952500" y="138449"/>
            <a:ext cx="7003876" cy="3093154"/>
          </a:xfrm>
          <a:prstGeom prst="borderCallout1">
            <a:avLst>
              <a:gd name="adj1" fmla="val -105"/>
              <a:gd name="adj2" fmla="val 100070"/>
              <a:gd name="adj3" fmla="val 125278"/>
              <a:gd name="adj4" fmla="val 10430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2000" algn="just"/>
            <a:r>
              <a:rPr lang="pt-BR" sz="1500" b="1" dirty="0">
                <a:latin typeface="Barlow Light" panose="00000400000000000000" pitchFamily="2" charset="0"/>
              </a:rPr>
              <a:t>Instituto Negócios Públicos</a:t>
            </a:r>
            <a:r>
              <a:rPr lang="pt-BR" sz="1500" dirty="0">
                <a:latin typeface="Barlow Light" panose="00000400000000000000" pitchFamily="2" charset="0"/>
              </a:rPr>
              <a:t>: estudo realizado em fevereiro de 2015 = custo médio de uma licitação, modalidade pregão, era de R$ 14.351,50 (quatorze mil, trezentos e cinquenta e um reais e cinquenta centavos).</a:t>
            </a:r>
          </a:p>
          <a:p>
            <a:pPr marL="72000" algn="just"/>
            <a:r>
              <a:rPr lang="pt-BR" sz="1500" dirty="0">
                <a:latin typeface="Barlow Light" panose="00000400000000000000" pitchFamily="2" charset="0"/>
              </a:rPr>
              <a:t> </a:t>
            </a:r>
          </a:p>
          <a:p>
            <a:pPr marL="72000" algn="just"/>
            <a:r>
              <a:rPr lang="pt-BR" sz="1500" b="1" dirty="0">
                <a:latin typeface="Barlow Light" panose="00000400000000000000" pitchFamily="2" charset="0"/>
              </a:rPr>
              <a:t>Controladoria-Geral da União (Nota Técnica n. 1081/2017/CGPLAG/DG/SFC): </a:t>
            </a:r>
            <a:r>
              <a:rPr lang="pt-BR" sz="1500" dirty="0">
                <a:latin typeface="Barlow Light" panose="00000400000000000000" pitchFamily="2" charset="0"/>
              </a:rPr>
              <a:t>apenas 15% dos pregões deflagrados com valor estimado da contratação fica um pouco superior a R$ 8.000,00 (oito mil reais) apresentavam superávit (custos operacionais + preço do objeto).</a:t>
            </a:r>
          </a:p>
          <a:p>
            <a:pPr marL="72000" algn="just"/>
            <a:endParaRPr lang="pt-BR" sz="1500" b="1" dirty="0">
              <a:latin typeface="Barlow Light" panose="00000400000000000000" pitchFamily="2" charset="0"/>
            </a:endParaRPr>
          </a:p>
          <a:p>
            <a:pPr marL="72000" algn="just"/>
            <a:r>
              <a:rPr lang="pt-BR" sz="1500" b="1" dirty="0">
                <a:latin typeface="Barlow Light" panose="00000400000000000000" pitchFamily="2" charset="0"/>
              </a:rPr>
              <a:t>Carlos Vinícius de Souza Motta</a:t>
            </a:r>
            <a:r>
              <a:rPr lang="pt-BR" sz="1500" dirty="0">
                <a:latin typeface="Barlow Light" panose="00000400000000000000" pitchFamily="2" charset="0"/>
              </a:rPr>
              <a:t>: custos administrativos de pregões eletrônicos, em 04 (quatro) Hospitais Universitários homologados em 2019, perfaziam um valor total de R$ 27.448,31 (vinte e sete mil, quatrocentos e quarenta e oito reais e trinta e um centavos).</a:t>
            </a:r>
          </a:p>
        </p:txBody>
      </p:sp>
      <p:sp>
        <p:nvSpPr>
          <p:cNvPr id="3" name="Texto Explicativo 1 7">
            <a:extLst>
              <a:ext uri="{FF2B5EF4-FFF2-40B4-BE49-F238E27FC236}">
                <a16:creationId xmlns:a16="http://schemas.microsoft.com/office/drawing/2014/main" id="{8794C646-8DD6-7DC8-9353-7BFEE7FA4B04}"/>
              </a:ext>
            </a:extLst>
          </p:cNvPr>
          <p:cNvSpPr/>
          <p:nvPr/>
        </p:nvSpPr>
        <p:spPr>
          <a:xfrm>
            <a:off x="952500" y="4074019"/>
            <a:ext cx="7003876" cy="323165"/>
          </a:xfrm>
          <a:prstGeom prst="borderCallout1">
            <a:avLst>
              <a:gd name="adj1" fmla="val -105"/>
              <a:gd name="adj2" fmla="val 100070"/>
              <a:gd name="adj3" fmla="val -23150"/>
              <a:gd name="adj4" fmla="val 10419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2000" algn="just"/>
            <a:r>
              <a:rPr lang="pt-BR" sz="1500" b="1" dirty="0">
                <a:latin typeface="Barlow Light" panose="00000400000000000000" pitchFamily="2" charset="0"/>
              </a:rPr>
              <a:t>Contratações colaborativas</a:t>
            </a:r>
            <a:r>
              <a:rPr lang="pt-BR" sz="1500" dirty="0">
                <a:latin typeface="Barlow Light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4602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C2D6435-9959-86E4-D14A-13CB04F8A84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3965"/>
            <a:ext cx="9144000" cy="5135569"/>
          </a:xfrm>
          <a:prstGeom prst="rect">
            <a:avLst/>
          </a:prstGeom>
        </p:spPr>
      </p:pic>
      <p:sp>
        <p:nvSpPr>
          <p:cNvPr id="4" name="Google Shape;4774;p49">
            <a:hlinkClick r:id="rId3" action="ppaction://hlinksldjump"/>
            <a:extLst>
              <a:ext uri="{FF2B5EF4-FFF2-40B4-BE49-F238E27FC236}">
                <a16:creationId xmlns:a16="http://schemas.microsoft.com/office/drawing/2014/main" id="{BA258021-ED8E-946D-F2FF-BABBE9854542}"/>
              </a:ext>
            </a:extLst>
          </p:cNvPr>
          <p:cNvSpPr/>
          <p:nvPr/>
        </p:nvSpPr>
        <p:spPr>
          <a:xfrm>
            <a:off x="8261135" y="4327581"/>
            <a:ext cx="338956" cy="308317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o Explicativo 1 7">
            <a:extLst>
              <a:ext uri="{FF2B5EF4-FFF2-40B4-BE49-F238E27FC236}">
                <a16:creationId xmlns:a16="http://schemas.microsoft.com/office/drawing/2014/main" id="{218D1F12-CF3F-4A5A-03C6-8F93B1D8BB9B}"/>
              </a:ext>
            </a:extLst>
          </p:cNvPr>
          <p:cNvSpPr/>
          <p:nvPr/>
        </p:nvSpPr>
        <p:spPr>
          <a:xfrm>
            <a:off x="1472310" y="232497"/>
            <a:ext cx="6264696" cy="369332"/>
          </a:xfrm>
          <a:prstGeom prst="borderCallout1">
            <a:avLst>
              <a:gd name="adj1" fmla="val -105"/>
              <a:gd name="adj2" fmla="val 100070"/>
              <a:gd name="adj3" fmla="val 1188248"/>
              <a:gd name="adj4" fmla="val 108521"/>
            </a:avLst>
          </a:prstGeom>
          <a:solidFill>
            <a:srgbClr val="002060"/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2000" algn="ctr"/>
            <a: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0000400000000000000" pitchFamily="2" charset="0"/>
              </a:rPr>
              <a:t>MECANISMOS PREVISTOS NA LEI FEDERAL N. 14.133/2021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F46E09B-09AE-F9AA-C173-A0FBC13A4A27}"/>
              </a:ext>
            </a:extLst>
          </p:cNvPr>
          <p:cNvSpPr/>
          <p:nvPr/>
        </p:nvSpPr>
        <p:spPr>
          <a:xfrm>
            <a:off x="2479328" y="2368978"/>
            <a:ext cx="1934920" cy="1106955"/>
          </a:xfrm>
          <a:prstGeom prst="rect">
            <a:avLst/>
          </a:prstGeom>
          <a:solidFill>
            <a:srgbClr val="FFE6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accent1">
                    <a:lumMod val="50000"/>
                  </a:schemeClr>
                </a:solidFill>
                <a:latin typeface="Barlow Light" panose="00000400000000000000" pitchFamily="2" charset="0"/>
              </a:rPr>
              <a:t>ORÇAMENTO SIGILOSO</a:t>
            </a:r>
          </a:p>
          <a:p>
            <a:pPr algn="ctr"/>
            <a:r>
              <a:rPr lang="pt-BR" sz="1500" b="1" dirty="0">
                <a:solidFill>
                  <a:schemeClr val="accent1">
                    <a:lumMod val="50000"/>
                  </a:schemeClr>
                </a:solidFill>
                <a:latin typeface="Barlow Light" panose="00000400000000000000" pitchFamily="2" charset="0"/>
              </a:rPr>
              <a:t>Art. 24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887ADA5-8558-8313-7B7B-1A0C1CED2165}"/>
              </a:ext>
            </a:extLst>
          </p:cNvPr>
          <p:cNvSpPr/>
          <p:nvPr/>
        </p:nvSpPr>
        <p:spPr>
          <a:xfrm>
            <a:off x="477342" y="2378313"/>
            <a:ext cx="1934920" cy="1106955"/>
          </a:xfrm>
          <a:prstGeom prst="rect">
            <a:avLst/>
          </a:prstGeom>
          <a:solidFill>
            <a:srgbClr val="FFE6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accent1">
                    <a:lumMod val="50000"/>
                  </a:schemeClr>
                </a:solidFill>
                <a:latin typeface="Barlow Light" panose="00000400000000000000" pitchFamily="2" charset="0"/>
              </a:rPr>
              <a:t>AUDIÊNCIA E CONSULTA PÚBLICA</a:t>
            </a:r>
          </a:p>
          <a:p>
            <a:pPr algn="ctr"/>
            <a:r>
              <a:rPr lang="pt-BR" sz="1500" b="1" dirty="0">
                <a:solidFill>
                  <a:schemeClr val="accent1">
                    <a:lumMod val="50000"/>
                  </a:schemeClr>
                </a:solidFill>
                <a:latin typeface="Barlow Light" panose="00000400000000000000" pitchFamily="2" charset="0"/>
              </a:rPr>
              <a:t>Art. 21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ABCCDC3-D083-EBDC-2BC5-9079C217E989}"/>
              </a:ext>
            </a:extLst>
          </p:cNvPr>
          <p:cNvSpPr/>
          <p:nvPr/>
        </p:nvSpPr>
        <p:spPr>
          <a:xfrm>
            <a:off x="6494998" y="2378313"/>
            <a:ext cx="1934921" cy="1106955"/>
          </a:xfrm>
          <a:prstGeom prst="rect">
            <a:avLst/>
          </a:prstGeom>
          <a:solidFill>
            <a:srgbClr val="FFE6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accent1">
                    <a:lumMod val="50000"/>
                  </a:schemeClr>
                </a:solidFill>
                <a:latin typeface="Barlow Light" panose="00000400000000000000" pitchFamily="2" charset="0"/>
              </a:rPr>
              <a:t>DIÁLOGO COMPETITIVO</a:t>
            </a:r>
          </a:p>
          <a:p>
            <a:pPr algn="ctr"/>
            <a:r>
              <a:rPr lang="pt-BR" sz="1500" b="1" dirty="0">
                <a:solidFill>
                  <a:schemeClr val="accent1">
                    <a:lumMod val="50000"/>
                  </a:schemeClr>
                </a:solidFill>
                <a:latin typeface="Barlow Light" panose="00000400000000000000" pitchFamily="2" charset="0"/>
              </a:rPr>
              <a:t>Art. 32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F9604AA-017E-2825-ECAF-EC393862519E}"/>
              </a:ext>
            </a:extLst>
          </p:cNvPr>
          <p:cNvSpPr/>
          <p:nvPr/>
        </p:nvSpPr>
        <p:spPr>
          <a:xfrm>
            <a:off x="6494998" y="1069259"/>
            <a:ext cx="1934920" cy="1106955"/>
          </a:xfrm>
          <a:prstGeom prst="rect">
            <a:avLst/>
          </a:prstGeom>
          <a:solidFill>
            <a:srgbClr val="FFE6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accent1">
                    <a:lumMod val="50000"/>
                  </a:schemeClr>
                </a:solidFill>
                <a:latin typeface="Barlow Light" panose="00000400000000000000" pitchFamily="2" charset="0"/>
              </a:rPr>
              <a:t>PRÉ-QUALIFICAÇÃO DO OBJETO OU DO LICITANTE</a:t>
            </a:r>
          </a:p>
          <a:p>
            <a:pPr algn="ctr"/>
            <a:r>
              <a:rPr lang="pt-BR" sz="1500" b="1" dirty="0">
                <a:solidFill>
                  <a:schemeClr val="accent1">
                    <a:lumMod val="50000"/>
                  </a:schemeClr>
                </a:solidFill>
                <a:latin typeface="Barlow Light" panose="00000400000000000000" pitchFamily="2" charset="0"/>
              </a:rPr>
              <a:t>Art. 80, INCISO II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3AB663A-62B0-B0D4-1299-1E4302D76527}"/>
              </a:ext>
            </a:extLst>
          </p:cNvPr>
          <p:cNvSpPr/>
          <p:nvPr/>
        </p:nvSpPr>
        <p:spPr>
          <a:xfrm>
            <a:off x="4493542" y="1067368"/>
            <a:ext cx="1934920" cy="1106955"/>
          </a:xfrm>
          <a:prstGeom prst="rect">
            <a:avLst/>
          </a:prstGeom>
          <a:solidFill>
            <a:srgbClr val="FFE6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accent1">
                    <a:lumMod val="50000"/>
                  </a:schemeClr>
                </a:solidFill>
                <a:latin typeface="Barlow Light" panose="00000400000000000000" pitchFamily="2" charset="0"/>
              </a:rPr>
              <a:t>EXCLUSÃO DE MARCA</a:t>
            </a:r>
          </a:p>
          <a:p>
            <a:pPr algn="ctr"/>
            <a:r>
              <a:rPr lang="pt-BR" sz="1500" b="1" dirty="0">
                <a:solidFill>
                  <a:schemeClr val="accent1">
                    <a:lumMod val="50000"/>
                  </a:schemeClr>
                </a:solidFill>
                <a:latin typeface="Barlow Light" panose="00000400000000000000" pitchFamily="2" charset="0"/>
              </a:rPr>
              <a:t>Art. 41, INCISO III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C2C2022-0A35-96A1-BBB2-EFC85FE23496}"/>
              </a:ext>
            </a:extLst>
          </p:cNvPr>
          <p:cNvSpPr/>
          <p:nvPr/>
        </p:nvSpPr>
        <p:spPr>
          <a:xfrm>
            <a:off x="2479328" y="3678375"/>
            <a:ext cx="1934920" cy="1106955"/>
          </a:xfrm>
          <a:prstGeom prst="rect">
            <a:avLst/>
          </a:prstGeom>
          <a:solidFill>
            <a:srgbClr val="FFE6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accent1">
                    <a:lumMod val="50000"/>
                  </a:schemeClr>
                </a:solidFill>
                <a:latin typeface="Barlow Light" panose="00000400000000000000" pitchFamily="2" charset="0"/>
              </a:rPr>
              <a:t>ARBITRAGEM</a:t>
            </a:r>
          </a:p>
          <a:p>
            <a:pPr algn="ctr"/>
            <a:r>
              <a:rPr lang="pt-BR" sz="1500" b="1" dirty="0">
                <a:solidFill>
                  <a:schemeClr val="accent1">
                    <a:lumMod val="50000"/>
                  </a:schemeClr>
                </a:solidFill>
                <a:latin typeface="Barlow Light" panose="00000400000000000000" pitchFamily="2" charset="0"/>
              </a:rPr>
              <a:t>Art. 151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976F5464-C76D-917D-FD68-854FB4E034CF}"/>
              </a:ext>
            </a:extLst>
          </p:cNvPr>
          <p:cNvSpPr/>
          <p:nvPr/>
        </p:nvSpPr>
        <p:spPr>
          <a:xfrm>
            <a:off x="4482267" y="3697043"/>
            <a:ext cx="1934920" cy="1106955"/>
          </a:xfrm>
          <a:prstGeom prst="rect">
            <a:avLst/>
          </a:prstGeom>
          <a:solidFill>
            <a:srgbClr val="FFE6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accent1">
                    <a:lumMod val="50000"/>
                  </a:schemeClr>
                </a:solidFill>
                <a:latin typeface="Barlow Light" panose="00000400000000000000" pitchFamily="2" charset="0"/>
              </a:rPr>
              <a:t>DESEMPENHO CONTRATUAL</a:t>
            </a:r>
          </a:p>
          <a:p>
            <a:pPr algn="ctr"/>
            <a:r>
              <a:rPr lang="pt-BR" sz="1500" b="1" dirty="0" err="1">
                <a:solidFill>
                  <a:schemeClr val="accent1">
                    <a:lumMod val="50000"/>
                  </a:schemeClr>
                </a:solidFill>
                <a:latin typeface="Barlow Light" panose="00000400000000000000" pitchFamily="2" charset="0"/>
              </a:rPr>
              <a:t>Arts</a:t>
            </a:r>
            <a:r>
              <a:rPr lang="pt-BR" sz="1500" b="1" dirty="0">
                <a:solidFill>
                  <a:schemeClr val="accent1">
                    <a:lumMod val="50000"/>
                  </a:schemeClr>
                </a:solidFill>
                <a:latin typeface="Barlow Light" panose="00000400000000000000" pitchFamily="2" charset="0"/>
              </a:rPr>
              <a:t>. 60, II, e 88, §§3º e 4º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7D77845-2FAD-2461-845F-0EE859E84409}"/>
              </a:ext>
            </a:extLst>
          </p:cNvPr>
          <p:cNvSpPr/>
          <p:nvPr/>
        </p:nvSpPr>
        <p:spPr>
          <a:xfrm>
            <a:off x="4493542" y="2378313"/>
            <a:ext cx="1934920" cy="1106955"/>
          </a:xfrm>
          <a:prstGeom prst="rect">
            <a:avLst/>
          </a:prstGeom>
          <a:solidFill>
            <a:srgbClr val="FFE6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accent1">
                    <a:lumMod val="50000"/>
                  </a:schemeClr>
                </a:solidFill>
                <a:latin typeface="Barlow Light" panose="00000400000000000000" pitchFamily="2" charset="0"/>
              </a:rPr>
              <a:t>PROCEDIMENTO DE MANIFESTAÇÃO DE INTERESSE</a:t>
            </a:r>
          </a:p>
          <a:p>
            <a:pPr algn="ctr"/>
            <a:r>
              <a:rPr lang="pt-BR" sz="1500" b="1" dirty="0">
                <a:solidFill>
                  <a:schemeClr val="accent1">
                    <a:lumMod val="50000"/>
                  </a:schemeClr>
                </a:solidFill>
                <a:latin typeface="Barlow Light" panose="00000400000000000000" pitchFamily="2" charset="0"/>
              </a:rPr>
              <a:t>Art. 81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AEE87B81-4BF7-8D5B-7AEC-678397414EA2}"/>
              </a:ext>
            </a:extLst>
          </p:cNvPr>
          <p:cNvSpPr/>
          <p:nvPr/>
        </p:nvSpPr>
        <p:spPr>
          <a:xfrm>
            <a:off x="477342" y="1059582"/>
            <a:ext cx="1934920" cy="1106955"/>
          </a:xfrm>
          <a:prstGeom prst="rect">
            <a:avLst/>
          </a:prstGeom>
          <a:solidFill>
            <a:srgbClr val="FFE6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accent1">
                    <a:lumMod val="50000"/>
                  </a:schemeClr>
                </a:solidFill>
                <a:latin typeface="Barlow Light" panose="00000400000000000000" pitchFamily="2" charset="0"/>
              </a:rPr>
              <a:t>INDICAÇÃO DE MARCA</a:t>
            </a:r>
          </a:p>
          <a:p>
            <a:pPr algn="ctr"/>
            <a:r>
              <a:rPr lang="pt-BR" sz="1500" b="1" dirty="0">
                <a:solidFill>
                  <a:schemeClr val="accent1">
                    <a:lumMod val="50000"/>
                  </a:schemeClr>
                </a:solidFill>
                <a:latin typeface="Barlow Light" panose="00000400000000000000" pitchFamily="2" charset="0"/>
              </a:rPr>
              <a:t>ART. 41, INCISO I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D2E84B-7C68-3AA4-6ED4-C9E5C5A00550}"/>
              </a:ext>
            </a:extLst>
          </p:cNvPr>
          <p:cNvSpPr/>
          <p:nvPr/>
        </p:nvSpPr>
        <p:spPr>
          <a:xfrm>
            <a:off x="2479328" y="1059582"/>
            <a:ext cx="1934920" cy="1106955"/>
          </a:xfrm>
          <a:prstGeom prst="rect">
            <a:avLst/>
          </a:prstGeom>
          <a:solidFill>
            <a:srgbClr val="FFE6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accent1">
                    <a:lumMod val="50000"/>
                  </a:schemeClr>
                </a:solidFill>
                <a:latin typeface="Barlow Light" panose="00000400000000000000" pitchFamily="2" charset="0"/>
              </a:rPr>
              <a:t>PROVA DE QUALIDADE </a:t>
            </a:r>
          </a:p>
          <a:p>
            <a:pPr algn="ctr"/>
            <a:r>
              <a:rPr lang="pt-BR" sz="1500" b="1" dirty="0">
                <a:solidFill>
                  <a:schemeClr val="accent1">
                    <a:lumMod val="50000"/>
                  </a:schemeClr>
                </a:solidFill>
                <a:latin typeface="Barlow Light" panose="00000400000000000000" pitchFamily="2" charset="0"/>
              </a:rPr>
              <a:t>ART. 42</a:t>
            </a:r>
          </a:p>
        </p:txBody>
      </p:sp>
    </p:spTree>
    <p:extLst>
      <p:ext uri="{BB962C8B-B14F-4D97-AF65-F5344CB8AC3E}">
        <p14:creationId xmlns:p14="http://schemas.microsoft.com/office/powerpoint/2010/main" val="2254877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question-gdd6254250_640.png">
            <a:extLst>
              <a:ext uri="{FF2B5EF4-FFF2-40B4-BE49-F238E27FC236}">
                <a16:creationId xmlns:a16="http://schemas.microsoft.com/office/drawing/2014/main" id="{00424202-045C-0637-70BE-BC637A178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1773" y="2453268"/>
            <a:ext cx="2442227" cy="269023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F07DB0D-86C8-5A68-44C2-80C0C1E8D4A1}"/>
              </a:ext>
            </a:extLst>
          </p:cNvPr>
          <p:cNvSpPr txBox="1"/>
          <p:nvPr/>
        </p:nvSpPr>
        <p:spPr>
          <a:xfrm>
            <a:off x="1182029" y="527829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0000400000000000000" pitchFamily="2" charset="0"/>
              </a:rPr>
              <a:t>VOCÊ SABE AS CONSEQUÊNCIAS DA INEXISTÊNCIA DE PLANEJAMENTO?</a:t>
            </a:r>
            <a:endParaRPr lang="pt-BR" sz="2000" dirty="0">
              <a:solidFill>
                <a:schemeClr val="accent1">
                  <a:lumMod val="50000"/>
                </a:schemeClr>
              </a:solidFill>
              <a:latin typeface="Barlow Light" panose="00000400000000000000" pitchFamily="2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FB6E4E7-281B-319D-C45F-E411DD276677}"/>
              </a:ext>
            </a:extLst>
          </p:cNvPr>
          <p:cNvSpPr txBox="1"/>
          <p:nvPr/>
        </p:nvSpPr>
        <p:spPr>
          <a:xfrm>
            <a:off x="1122556" y="1717286"/>
            <a:ext cx="52262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algn="just"/>
            <a:r>
              <a:rPr lang="pt-BR" sz="1500" b="1" dirty="0">
                <a:latin typeface="Barlow Light" panose="00000400000000000000" pitchFamily="2" charset="0"/>
              </a:rPr>
              <a:t>Problemas com a falta de planejamento</a:t>
            </a:r>
            <a:endParaRPr lang="pt-BR" sz="1500" dirty="0">
              <a:latin typeface="Barlow Light" panose="00000400000000000000" pitchFamily="2" charset="0"/>
            </a:endParaRPr>
          </a:p>
          <a:p>
            <a:pPr marL="357750" indent="-285750" algn="just">
              <a:buFont typeface="Wingdings" panose="05000000000000000000" pitchFamily="2" charset="2"/>
              <a:buChar char="Ø"/>
            </a:pPr>
            <a:r>
              <a:rPr lang="pt-BR" sz="1500" dirty="0">
                <a:latin typeface="Barlow Light" panose="00000400000000000000" pitchFamily="2" charset="0"/>
              </a:rPr>
              <a:t>descontinuação de projeto prioritário;</a:t>
            </a:r>
          </a:p>
          <a:p>
            <a:pPr marL="357750" indent="-285750" algn="just">
              <a:buFont typeface="Wingdings" panose="05000000000000000000" pitchFamily="2" charset="2"/>
              <a:buChar char="Ø"/>
            </a:pPr>
            <a:r>
              <a:rPr lang="pt-BR" sz="1500" dirty="0">
                <a:latin typeface="Barlow Light" panose="00000400000000000000" pitchFamily="2" charset="0"/>
              </a:rPr>
              <a:t>fracionamento indevido de despesa; </a:t>
            </a:r>
          </a:p>
          <a:p>
            <a:pPr marL="357750" indent="-285750" algn="just">
              <a:buFont typeface="Wingdings" panose="05000000000000000000" pitchFamily="2" charset="2"/>
              <a:buChar char="Ø"/>
            </a:pPr>
            <a:r>
              <a:rPr lang="pt-BR" sz="1500" dirty="0">
                <a:latin typeface="Barlow Light" panose="00000400000000000000" pitchFamily="2" charset="0"/>
              </a:rPr>
              <a:t>contratações repetidas do mesmo objeto; </a:t>
            </a:r>
          </a:p>
          <a:p>
            <a:pPr marL="357750" indent="-285750" algn="just">
              <a:buFont typeface="Wingdings" panose="05000000000000000000" pitchFamily="2" charset="2"/>
              <a:buChar char="Ø"/>
            </a:pPr>
            <a:r>
              <a:rPr lang="pt-BR" sz="1500" dirty="0">
                <a:latin typeface="Barlow Light" panose="00000400000000000000" pitchFamily="2" charset="0"/>
              </a:rPr>
              <a:t>contratações emergenciais ou pagamento por indenização;</a:t>
            </a:r>
          </a:p>
          <a:p>
            <a:pPr marL="357750" indent="-285750" algn="just">
              <a:buFont typeface="Wingdings" panose="05000000000000000000" pitchFamily="2" charset="2"/>
              <a:buChar char="Ø"/>
            </a:pPr>
            <a:r>
              <a:rPr lang="pt-BR" sz="1500" dirty="0">
                <a:latin typeface="Barlow Light" panose="00000400000000000000" pitchFamily="2" charset="0"/>
              </a:rPr>
              <a:t>corrupção e fraudes à licitação; </a:t>
            </a:r>
          </a:p>
          <a:p>
            <a:pPr marL="357750" indent="-285750" algn="just">
              <a:buFont typeface="Wingdings" panose="05000000000000000000" pitchFamily="2" charset="2"/>
              <a:buChar char="Ø"/>
            </a:pPr>
            <a:r>
              <a:rPr lang="pt-BR" sz="1500" dirty="0">
                <a:latin typeface="Barlow Light" panose="00000400000000000000" pitchFamily="2" charset="0"/>
              </a:rPr>
              <a:t>contratações ineficientes e ineficazes e não efetivas; </a:t>
            </a:r>
          </a:p>
          <a:p>
            <a:pPr marL="357750" indent="-285750" algn="just">
              <a:buFont typeface="Wingdings" panose="05000000000000000000" pitchFamily="2" charset="2"/>
              <a:buChar char="Ø"/>
            </a:pPr>
            <a:r>
              <a:rPr lang="pt-BR" sz="1500" dirty="0">
                <a:latin typeface="Barlow Light" panose="00000400000000000000" pitchFamily="2" charset="0"/>
              </a:rPr>
              <a:t>utilização frequente de adesão à ata de registro de preço; </a:t>
            </a:r>
          </a:p>
          <a:p>
            <a:pPr marL="357750" indent="-285750" algn="just">
              <a:buFont typeface="Wingdings" panose="05000000000000000000" pitchFamily="2" charset="2"/>
              <a:buChar char="Ø"/>
            </a:pPr>
            <a:r>
              <a:rPr lang="pt-BR" sz="1500" dirty="0">
                <a:latin typeface="Barlow Light" panose="00000400000000000000" pitchFamily="2" charset="0"/>
              </a:rPr>
              <a:t>falta de padronização; </a:t>
            </a:r>
          </a:p>
          <a:p>
            <a:pPr marL="357750" indent="-285750" algn="just">
              <a:buFont typeface="Wingdings" panose="05000000000000000000" pitchFamily="2" charset="2"/>
              <a:buChar char="Ø"/>
            </a:pPr>
            <a:r>
              <a:rPr lang="pt-BR" sz="1500" dirty="0">
                <a:latin typeface="Barlow Light" panose="00000400000000000000" pitchFamily="2" charset="0"/>
              </a:rPr>
              <a:t>compra de materiais já existentes do almoxarifado.</a:t>
            </a:r>
          </a:p>
        </p:txBody>
      </p:sp>
    </p:spTree>
    <p:extLst>
      <p:ext uri="{BB962C8B-B14F-4D97-AF65-F5344CB8AC3E}">
        <p14:creationId xmlns:p14="http://schemas.microsoft.com/office/powerpoint/2010/main" val="3587942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95EC6CF-2237-8E36-E485-1EB604B69C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3170707"/>
              </p:ext>
            </p:extLst>
          </p:nvPr>
        </p:nvGraphicFramePr>
        <p:xfrm>
          <a:off x="230460" y="978400"/>
          <a:ext cx="8051180" cy="4165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459E34D3-222A-650D-2BD9-6F1BD5F79B49}"/>
              </a:ext>
            </a:extLst>
          </p:cNvPr>
          <p:cNvSpPr txBox="1"/>
          <p:nvPr/>
        </p:nvSpPr>
        <p:spPr>
          <a:xfrm>
            <a:off x="1182029" y="631905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0000400000000000000" pitchFamily="2" charset="0"/>
              </a:rPr>
              <a:t>ETAPAS DA FASE PREPARATÓRIA</a:t>
            </a:r>
            <a:endParaRPr lang="pt-BR" sz="2000" dirty="0">
              <a:solidFill>
                <a:schemeClr val="accent1">
                  <a:lumMod val="50000"/>
                </a:schemeClr>
              </a:solidFill>
              <a:latin typeface="Barlow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81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6F5095B-4D58-E3D2-59A5-D2356D138066}"/>
              </a:ext>
            </a:extLst>
          </p:cNvPr>
          <p:cNvSpPr txBox="1"/>
          <p:nvPr/>
        </p:nvSpPr>
        <p:spPr>
          <a:xfrm>
            <a:off x="1219199" y="520393"/>
            <a:ext cx="5579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0000400000000000000" pitchFamily="2" charset="0"/>
              </a:rPr>
              <a:t>ALGUMAS REFLEXÕES SOBRE A FASE PREPARATÓRIA</a:t>
            </a:r>
            <a:endParaRPr lang="pt-BR" sz="2000" dirty="0">
              <a:solidFill>
                <a:schemeClr val="accent1">
                  <a:lumMod val="50000"/>
                </a:schemeClr>
              </a:solidFill>
              <a:latin typeface="Barlow Light" panose="00000400000000000000" pitchFamily="2" charset="0"/>
            </a:endParaRPr>
          </a:p>
        </p:txBody>
      </p:sp>
      <p:sp>
        <p:nvSpPr>
          <p:cNvPr id="3" name="Google Shape;380;p14">
            <a:extLst>
              <a:ext uri="{FF2B5EF4-FFF2-40B4-BE49-F238E27FC236}">
                <a16:creationId xmlns:a16="http://schemas.microsoft.com/office/drawing/2014/main" id="{509F96C9-7F63-EA23-5D5A-C4FEE356FE5C}"/>
              </a:ext>
            </a:extLst>
          </p:cNvPr>
          <p:cNvSpPr txBox="1">
            <a:spLocks/>
          </p:cNvSpPr>
          <p:nvPr/>
        </p:nvSpPr>
        <p:spPr>
          <a:xfrm>
            <a:off x="646776" y="1286108"/>
            <a:ext cx="7092170" cy="1694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457200" algn="just">
              <a:buClr>
                <a:schemeClr val="accent3">
                  <a:lumMod val="50000"/>
                </a:schemeClr>
              </a:buClr>
              <a:buFont typeface="Arial"/>
              <a:buAutoNum type="arabicPeriod"/>
            </a:pPr>
            <a:r>
              <a:rPr lang="pt-BR" sz="1600" dirty="0">
                <a:solidFill>
                  <a:schemeClr val="tx1"/>
                </a:solidFill>
                <a:latin typeface="Barlow Light" panose="00000400000000000000" pitchFamily="2" charset="0"/>
                <a:ea typeface="Barlow"/>
                <a:cs typeface="Barlow"/>
                <a:sym typeface="Barlow"/>
              </a:rPr>
              <a:t>O estudo técnico preliminar será obrigatório em todas as contratações públicas deflagradas pela administração pública? E o termo de referência?</a:t>
            </a:r>
          </a:p>
          <a:p>
            <a:pPr indent="-457200" algn="just">
              <a:buClr>
                <a:schemeClr val="accent3">
                  <a:lumMod val="50000"/>
                </a:schemeClr>
              </a:buClr>
              <a:buFont typeface="Arial"/>
              <a:buAutoNum type="arabicPeriod"/>
            </a:pPr>
            <a:r>
              <a:rPr lang="pt-BR" sz="1600" dirty="0">
                <a:solidFill>
                  <a:schemeClr val="tx1"/>
                </a:solidFill>
                <a:latin typeface="Barlow Light" panose="00000400000000000000" pitchFamily="2" charset="0"/>
                <a:ea typeface="Barlow"/>
                <a:cs typeface="Barlow"/>
                <a:sym typeface="Barlow"/>
              </a:rPr>
              <a:t>É possível iniciar o ETP descrevendo o objeto da contratação, ainda mais quando houver pluralidade de soluções no mercado para atendimento da necessidade da Administração Pública?</a:t>
            </a:r>
          </a:p>
          <a:p>
            <a:pPr indent="-457200" algn="just">
              <a:buClr>
                <a:schemeClr val="accent3">
                  <a:lumMod val="50000"/>
                </a:schemeClr>
              </a:buClr>
              <a:buFont typeface="Arial"/>
              <a:buAutoNum type="arabicPeriod"/>
            </a:pPr>
            <a:r>
              <a:rPr lang="pt-BR" sz="1600" dirty="0">
                <a:solidFill>
                  <a:schemeClr val="tx1"/>
                </a:solidFill>
                <a:latin typeface="Barlow Light" panose="00000400000000000000" pitchFamily="2" charset="0"/>
                <a:ea typeface="Barlow"/>
                <a:cs typeface="Barlow"/>
                <a:sym typeface="Barlow"/>
              </a:rPr>
              <a:t>O que deve ser disciplinado no elemento “requisito da contratação”?</a:t>
            </a:r>
          </a:p>
        </p:txBody>
      </p:sp>
      <p:pic>
        <p:nvPicPr>
          <p:cNvPr id="4" name="Imagem 3" descr="question-gdd6254250_640.png">
            <a:extLst>
              <a:ext uri="{FF2B5EF4-FFF2-40B4-BE49-F238E27FC236}">
                <a16:creationId xmlns:a16="http://schemas.microsoft.com/office/drawing/2014/main" id="{602AD57F-BE79-61C8-8DC1-FD2DEAB4C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1773" y="2453268"/>
            <a:ext cx="2442227" cy="2690232"/>
          </a:xfrm>
          <a:prstGeom prst="rect">
            <a:avLst/>
          </a:prstGeom>
        </p:spPr>
      </p:pic>
      <p:sp>
        <p:nvSpPr>
          <p:cNvPr id="5" name="Google Shape;380;p14">
            <a:extLst>
              <a:ext uri="{FF2B5EF4-FFF2-40B4-BE49-F238E27FC236}">
                <a16:creationId xmlns:a16="http://schemas.microsoft.com/office/drawing/2014/main" id="{4764A07F-F5A0-896D-D333-4AFE95174ED4}"/>
              </a:ext>
            </a:extLst>
          </p:cNvPr>
          <p:cNvSpPr txBox="1">
            <a:spLocks/>
          </p:cNvSpPr>
          <p:nvPr/>
        </p:nvSpPr>
        <p:spPr>
          <a:xfrm>
            <a:off x="650496" y="3014542"/>
            <a:ext cx="6148156" cy="1996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457200" algn="just">
              <a:buClr>
                <a:schemeClr val="accent3">
                  <a:lumMod val="50000"/>
                </a:schemeClr>
              </a:buClr>
              <a:buFont typeface="+mj-lt"/>
              <a:buAutoNum type="arabicPeriod" startAt="4"/>
            </a:pPr>
            <a:r>
              <a:rPr lang="pt-BR" sz="1600" dirty="0">
                <a:solidFill>
                  <a:schemeClr val="tx1"/>
                </a:solidFill>
                <a:latin typeface="Barlow Light" panose="00000400000000000000" pitchFamily="2" charset="0"/>
                <a:ea typeface="Barlow"/>
                <a:cs typeface="Barlow"/>
                <a:sym typeface="Barlow"/>
              </a:rPr>
              <a:t>Como realizar o levantamento de mercado?</a:t>
            </a:r>
          </a:p>
          <a:p>
            <a:pPr indent="-457200" algn="just">
              <a:buClr>
                <a:schemeClr val="accent3">
                  <a:lumMod val="50000"/>
                </a:schemeClr>
              </a:buClr>
              <a:buFont typeface="+mj-lt"/>
              <a:buAutoNum type="arabicPeriod" startAt="4"/>
            </a:pPr>
            <a:r>
              <a:rPr lang="pt-BR" sz="1600" dirty="0">
                <a:solidFill>
                  <a:schemeClr val="tx1"/>
                </a:solidFill>
                <a:latin typeface="Barlow Light" panose="00000400000000000000" pitchFamily="2" charset="0"/>
                <a:ea typeface="Barlow"/>
                <a:cs typeface="Barlow"/>
                <a:sym typeface="Barlow"/>
              </a:rPr>
              <a:t>A estimativa do custo da solução do ETP corresponde ao valor estimado da contratação do TR?</a:t>
            </a:r>
          </a:p>
          <a:p>
            <a:pPr indent="-457200" algn="just">
              <a:buClr>
                <a:schemeClr val="accent3">
                  <a:lumMod val="50000"/>
                </a:schemeClr>
              </a:buClr>
              <a:buFont typeface="+mj-lt"/>
              <a:buAutoNum type="arabicPeriod" startAt="4"/>
            </a:pPr>
            <a:r>
              <a:rPr lang="pt-BR" sz="1600" dirty="0">
                <a:solidFill>
                  <a:schemeClr val="tx1"/>
                </a:solidFill>
                <a:latin typeface="Barlow Light" panose="00000400000000000000" pitchFamily="2" charset="0"/>
                <a:ea typeface="Barlow"/>
                <a:cs typeface="Barlow"/>
                <a:sym typeface="Barlow"/>
              </a:rPr>
              <a:t>Quais as espécies de parcelamento da solução?</a:t>
            </a:r>
          </a:p>
          <a:p>
            <a:pPr indent="-457200" algn="just">
              <a:buClr>
                <a:schemeClr val="accent3">
                  <a:lumMod val="50000"/>
                </a:schemeClr>
              </a:buClr>
              <a:buFont typeface="+mj-lt"/>
              <a:buAutoNum type="arabicPeriod" startAt="4"/>
            </a:pPr>
            <a:r>
              <a:rPr lang="pt-BR" sz="1600" dirty="0">
                <a:solidFill>
                  <a:schemeClr val="tx1"/>
                </a:solidFill>
                <a:latin typeface="Barlow Light" panose="00000400000000000000" pitchFamily="2" charset="0"/>
                <a:ea typeface="Barlow"/>
                <a:cs typeface="Barlow"/>
                <a:sym typeface="Barlow"/>
              </a:rPr>
              <a:t>Preço de mercado, preço transacional e preço de referência são sinônimos?</a:t>
            </a:r>
          </a:p>
        </p:txBody>
      </p:sp>
    </p:spTree>
    <p:extLst>
      <p:ext uri="{BB962C8B-B14F-4D97-AF65-F5344CB8AC3E}">
        <p14:creationId xmlns:p14="http://schemas.microsoft.com/office/powerpoint/2010/main" val="2349262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D4A81C0-55F2-9B74-9149-A0307FE2C27C}"/>
              </a:ext>
            </a:extLst>
          </p:cNvPr>
          <p:cNvSpPr txBox="1"/>
          <p:nvPr/>
        </p:nvSpPr>
        <p:spPr>
          <a:xfrm>
            <a:off x="1219199" y="520394"/>
            <a:ext cx="5579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0000400000000000000" pitchFamily="2" charset="0"/>
              </a:rPr>
              <a:t>ALGUMAS REFLEXÕES SOBRE A FASE PREPARATÓRIA</a:t>
            </a:r>
            <a:endParaRPr lang="pt-BR" sz="2000" dirty="0">
              <a:solidFill>
                <a:schemeClr val="accent1">
                  <a:lumMod val="50000"/>
                </a:schemeClr>
              </a:solidFill>
              <a:latin typeface="Barlow Light" panose="00000400000000000000" pitchFamily="2" charset="0"/>
            </a:endParaRPr>
          </a:p>
        </p:txBody>
      </p:sp>
      <p:sp>
        <p:nvSpPr>
          <p:cNvPr id="3" name="Google Shape;380;p14">
            <a:extLst>
              <a:ext uri="{FF2B5EF4-FFF2-40B4-BE49-F238E27FC236}">
                <a16:creationId xmlns:a16="http://schemas.microsoft.com/office/drawing/2014/main" id="{01EA8CB2-07E6-4A2D-06A3-3703B6F7BD00}"/>
              </a:ext>
            </a:extLst>
          </p:cNvPr>
          <p:cNvSpPr txBox="1">
            <a:spLocks/>
          </p:cNvSpPr>
          <p:nvPr/>
        </p:nvSpPr>
        <p:spPr>
          <a:xfrm>
            <a:off x="646776" y="1286109"/>
            <a:ext cx="7092170" cy="1390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457200" algn="just">
              <a:buClr>
                <a:schemeClr val="accent3">
                  <a:lumMod val="50000"/>
                </a:schemeClr>
              </a:buClr>
              <a:buFont typeface="+mj-lt"/>
              <a:buAutoNum type="arabicPeriod" startAt="8"/>
            </a:pPr>
            <a:r>
              <a:rPr lang="pt-BR" sz="1600" dirty="0">
                <a:solidFill>
                  <a:schemeClr val="tx1"/>
                </a:solidFill>
                <a:latin typeface="Barlow Light" panose="00000400000000000000" pitchFamily="2" charset="0"/>
                <a:ea typeface="Barlow"/>
                <a:cs typeface="Barlow"/>
                <a:sym typeface="Barlow"/>
              </a:rPr>
              <a:t>O valor de referência (valor estimado da contratação) é estático? Há elementos que influenciam positiva ou negativamente na formulação do valor previamente estimado da contratação?</a:t>
            </a:r>
          </a:p>
          <a:p>
            <a:pPr indent="-457200" algn="just">
              <a:buClr>
                <a:schemeClr val="accent3">
                  <a:lumMod val="50000"/>
                </a:schemeClr>
              </a:buClr>
              <a:buFont typeface="+mj-lt"/>
              <a:buAutoNum type="arabicPeriod" startAt="8"/>
            </a:pPr>
            <a:r>
              <a:rPr lang="pt-BR" sz="1600" dirty="0">
                <a:solidFill>
                  <a:schemeClr val="tx1"/>
                </a:solidFill>
                <a:latin typeface="Barlow Light" panose="00000400000000000000" pitchFamily="2" charset="0"/>
                <a:ea typeface="Barlow"/>
                <a:cs typeface="Barlow"/>
                <a:sym typeface="Barlow"/>
              </a:rPr>
              <a:t>Quais são as funções da pesquisa de preço?</a:t>
            </a:r>
          </a:p>
          <a:p>
            <a:pPr indent="-457200" algn="just">
              <a:buClr>
                <a:schemeClr val="accent3">
                  <a:lumMod val="50000"/>
                </a:schemeClr>
              </a:buClr>
              <a:buFont typeface="+mj-lt"/>
              <a:buAutoNum type="arabicPeriod" startAt="8"/>
            </a:pPr>
            <a:r>
              <a:rPr lang="pt-BR" sz="1600" dirty="0">
                <a:solidFill>
                  <a:schemeClr val="tx1"/>
                </a:solidFill>
                <a:latin typeface="Barlow Light" panose="00000400000000000000" pitchFamily="2" charset="0"/>
                <a:ea typeface="Barlow"/>
                <a:cs typeface="Barlow"/>
                <a:sym typeface="Barlow"/>
              </a:rPr>
              <a:t>Em que momento deve ser realizada a pesquisa de preço?</a:t>
            </a:r>
          </a:p>
        </p:txBody>
      </p:sp>
      <p:pic>
        <p:nvPicPr>
          <p:cNvPr id="4" name="Imagem 3" descr="question-gdd6254250_640.png">
            <a:extLst>
              <a:ext uri="{FF2B5EF4-FFF2-40B4-BE49-F238E27FC236}">
                <a16:creationId xmlns:a16="http://schemas.microsoft.com/office/drawing/2014/main" id="{7FDB04A5-4A94-F837-A592-33281B8DB4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1773" y="2453269"/>
            <a:ext cx="2442227" cy="2690232"/>
          </a:xfrm>
          <a:prstGeom prst="rect">
            <a:avLst/>
          </a:prstGeom>
        </p:spPr>
      </p:pic>
      <p:sp>
        <p:nvSpPr>
          <p:cNvPr id="5" name="Google Shape;380;p14">
            <a:extLst>
              <a:ext uri="{FF2B5EF4-FFF2-40B4-BE49-F238E27FC236}">
                <a16:creationId xmlns:a16="http://schemas.microsoft.com/office/drawing/2014/main" id="{15539857-5F96-EA51-DB0E-0C390365D40C}"/>
              </a:ext>
            </a:extLst>
          </p:cNvPr>
          <p:cNvSpPr txBox="1">
            <a:spLocks/>
          </p:cNvSpPr>
          <p:nvPr/>
        </p:nvSpPr>
        <p:spPr>
          <a:xfrm>
            <a:off x="650496" y="2683729"/>
            <a:ext cx="6148156" cy="1984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457200" algn="just">
              <a:buClr>
                <a:schemeClr val="accent3">
                  <a:lumMod val="50000"/>
                </a:schemeClr>
              </a:buClr>
              <a:buFont typeface="+mj-lt"/>
              <a:buAutoNum type="arabicPeriod" startAt="11"/>
            </a:pPr>
            <a:r>
              <a:rPr lang="pt-BR" sz="1600" dirty="0">
                <a:solidFill>
                  <a:schemeClr val="tx1"/>
                </a:solidFill>
                <a:latin typeface="Barlow Light" panose="00000400000000000000" pitchFamily="2" charset="0"/>
                <a:ea typeface="Barlow"/>
                <a:cs typeface="Barlow"/>
                <a:sym typeface="Barlow"/>
              </a:rPr>
              <a:t>O que é orçamento sigiloso e em que hipóteses a Administração Pública deve se valer desse mecanismo?</a:t>
            </a:r>
          </a:p>
          <a:p>
            <a:pPr indent="-457200" algn="just">
              <a:buClr>
                <a:schemeClr val="accent3">
                  <a:lumMod val="50000"/>
                </a:schemeClr>
              </a:buClr>
              <a:buFont typeface="+mj-lt"/>
              <a:buAutoNum type="arabicPeriod" startAt="11"/>
            </a:pPr>
            <a:r>
              <a:rPr lang="pt-BR" sz="1600" dirty="0">
                <a:solidFill>
                  <a:schemeClr val="tx1"/>
                </a:solidFill>
                <a:latin typeface="Barlow Light" panose="00000400000000000000" pitchFamily="2" charset="0"/>
                <a:ea typeface="Barlow"/>
                <a:cs typeface="Barlow"/>
                <a:sym typeface="Barlow"/>
              </a:rPr>
              <a:t>Por que elaborar e adotar minutas padrões de edital, contrato, ata de registro de preço, termo de referência?</a:t>
            </a:r>
          </a:p>
          <a:p>
            <a:pPr indent="-457200" algn="just">
              <a:buClr>
                <a:schemeClr val="accent3">
                  <a:lumMod val="50000"/>
                </a:schemeClr>
              </a:buClr>
              <a:buFont typeface="+mj-lt"/>
              <a:buAutoNum type="arabicPeriod" startAt="11"/>
            </a:pPr>
            <a:r>
              <a:rPr lang="pt-BR" sz="1600" dirty="0">
                <a:solidFill>
                  <a:schemeClr val="tx1"/>
                </a:solidFill>
                <a:latin typeface="Barlow Light" panose="00000400000000000000" pitchFamily="2" charset="0"/>
                <a:ea typeface="Barlow"/>
                <a:cs typeface="Barlow"/>
                <a:sym typeface="Barlow"/>
              </a:rPr>
              <a:t>Há uma correlação entre as fases de seleção e execução contratual com a do planejamento?</a:t>
            </a:r>
          </a:p>
          <a:p>
            <a:pPr indent="-457200" algn="just">
              <a:buClr>
                <a:schemeClr val="accent3">
                  <a:lumMod val="50000"/>
                </a:schemeClr>
              </a:buClr>
              <a:buFont typeface="+mj-lt"/>
              <a:buAutoNum type="arabicPeriod" startAt="11"/>
            </a:pPr>
            <a:endParaRPr lang="pt-BR" sz="1600" dirty="0">
              <a:solidFill>
                <a:schemeClr val="tx1"/>
              </a:solidFill>
              <a:latin typeface="Barlow Light" panose="00000400000000000000" pitchFamily="2" charset="0"/>
              <a:ea typeface="Barlow"/>
              <a:cs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605365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1174</Words>
  <Application>Microsoft Office PowerPoint</Application>
  <PresentationFormat>Apresentação na tela (16:9)</PresentationFormat>
  <Paragraphs>103</Paragraphs>
  <Slides>12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Barlow Light</vt:lpstr>
      <vt:lpstr>Wingdings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Vanessa de Mesquita</dc:creator>
  <cp:lastModifiedBy>Vanessa de Mesquita</cp:lastModifiedBy>
  <cp:revision>12</cp:revision>
  <dcterms:modified xsi:type="dcterms:W3CDTF">2023-09-19T10:40:32Z</dcterms:modified>
</cp:coreProperties>
</file>