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64" r:id="rId3"/>
    <p:sldId id="257" r:id="rId4"/>
    <p:sldId id="265" r:id="rId5"/>
    <p:sldId id="262" r:id="rId6"/>
    <p:sldId id="260" r:id="rId7"/>
    <p:sldId id="259" r:id="rId8"/>
    <p:sldId id="263" r:id="rId9"/>
    <p:sldId id="266" r:id="rId10"/>
    <p:sldId id="267" r:id="rId11"/>
    <p:sldId id="268" r:id="rId12"/>
    <p:sldId id="269" r:id="rId13"/>
    <p:sldId id="270" r:id="rId14"/>
    <p:sldId id="271" r:id="rId15"/>
    <p:sldId id="272" r:id="rId16"/>
    <p:sldId id="273" r:id="rId17"/>
    <p:sldId id="25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14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74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77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90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7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737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48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e706f81b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e706f81b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72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48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087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64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73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864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e706f81b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e706f81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48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atasderegistro@sad.ms.gov.b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t>
            </a:r>
            <a:r>
              <a:rPr lang="pt-BR" sz="1600" dirty="0" smtClean="0"/>
              <a:t>às </a:t>
            </a:r>
            <a:r>
              <a:rPr lang="pt-BR" sz="1600" dirty="0"/>
              <a:t>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929898" y="1274802"/>
            <a:ext cx="7284204" cy="3970318"/>
          </a:xfrm>
          <a:prstGeom prst="rect">
            <a:avLst/>
          </a:prstGeom>
          <a:noFill/>
        </p:spPr>
        <p:txBody>
          <a:bodyPr wrap="square" rtlCol="0">
            <a:spAutoFit/>
          </a:bodyPr>
          <a:lstStyle/>
          <a:p>
            <a:pPr algn="ctr"/>
            <a:r>
              <a:rPr lang="pt-BR" b="1" dirty="0"/>
              <a:t>ETAPAS </a:t>
            </a:r>
          </a:p>
          <a:p>
            <a:pPr algn="ctr"/>
            <a:endParaRPr lang="pt-BR" b="1" dirty="0"/>
          </a:p>
          <a:p>
            <a:pPr indent="179388" algn="just">
              <a:buFont typeface="+mj-lt"/>
              <a:buAutoNum type="arabicPeriod"/>
            </a:pPr>
            <a:r>
              <a:rPr lang="pt-BR" dirty="0" smtClean="0"/>
              <a:t> A </a:t>
            </a:r>
            <a:r>
              <a:rPr lang="pt-BR" dirty="0"/>
              <a:t>Secretaria Executiva de Licitações -</a:t>
            </a:r>
            <a:r>
              <a:rPr lang="pt-BR" dirty="0" smtClean="0"/>
              <a:t>SEL </a:t>
            </a:r>
            <a:r>
              <a:rPr lang="pt-BR" dirty="0"/>
              <a:t>envia ao Fornecedor, para sua anuência, no caso de não aceite, o pedido será arquivado.</a:t>
            </a:r>
          </a:p>
          <a:p>
            <a:pPr indent="179388" algn="just">
              <a:buAutoNum type="arabicPeriod" startAt="2"/>
            </a:pPr>
            <a:r>
              <a:rPr lang="pt-BR" dirty="0" smtClean="0"/>
              <a:t> Autorizado pelo </a:t>
            </a:r>
            <a:r>
              <a:rPr lang="pt-BR" dirty="0"/>
              <a:t>fornecedor a Secretaria Executiva de Licitações informará, via e-mail ao município </a:t>
            </a:r>
            <a:r>
              <a:rPr lang="pt-BR" dirty="0" smtClean="0"/>
              <a:t>solicitando:</a:t>
            </a:r>
            <a:endParaRPr lang="pt-BR" dirty="0"/>
          </a:p>
          <a:p>
            <a:pPr algn="just"/>
            <a:endParaRPr lang="pt-BR" dirty="0"/>
          </a:p>
          <a:p>
            <a:pPr marL="285750" indent="-285750" algn="just">
              <a:buFont typeface="Wingdings" panose="05000000000000000000" pitchFamily="2" charset="2"/>
              <a:buChar char="v"/>
            </a:pPr>
            <a:r>
              <a:rPr lang="pt-BR" dirty="0"/>
              <a:t>Atas regidas pela Lei 8.666/93 </a:t>
            </a:r>
            <a:r>
              <a:rPr lang="pt-BR" dirty="0" smtClean="0"/>
              <a:t>deverão:</a:t>
            </a:r>
            <a:endParaRPr lang="pt-BR" dirty="0"/>
          </a:p>
          <a:p>
            <a:pPr marL="285750" indent="-285750" algn="just">
              <a:buFont typeface="Arial" panose="020B0604020202020204" pitchFamily="34" charset="0"/>
              <a:buChar char="•"/>
            </a:pPr>
            <a:r>
              <a:rPr lang="pt-BR" dirty="0"/>
              <a:t>Elaborar o </a:t>
            </a:r>
            <a:r>
              <a:rPr lang="pt-BR" dirty="0" smtClean="0"/>
              <a:t>Estudo;</a:t>
            </a:r>
            <a:endParaRPr lang="pt-BR" dirty="0"/>
          </a:p>
          <a:p>
            <a:pPr marL="285750" indent="-285750" algn="just">
              <a:buFont typeface="Arial" panose="020B0604020202020204" pitchFamily="34" charset="0"/>
              <a:buChar char="•"/>
            </a:pPr>
            <a:r>
              <a:rPr lang="pt-BR" dirty="0" smtClean="0"/>
              <a:t>Apresentar 3 </a:t>
            </a:r>
            <a:r>
              <a:rPr lang="pt-BR" dirty="0"/>
              <a:t>(três) cotações, demonstrando o ganho de eficiência, viabilidade e economicidade para a administração.</a:t>
            </a:r>
          </a:p>
          <a:p>
            <a:pPr algn="just"/>
            <a:endParaRPr lang="pt-BR" dirty="0"/>
          </a:p>
          <a:p>
            <a:pPr marL="285750" indent="-285750" algn="just">
              <a:buFont typeface="Wingdings" panose="05000000000000000000" pitchFamily="2" charset="2"/>
              <a:buChar char="v"/>
            </a:pPr>
            <a:r>
              <a:rPr lang="pt-BR" dirty="0"/>
              <a:t>Atas regidas pela </a:t>
            </a:r>
            <a:r>
              <a:rPr lang="pt-BR" dirty="0" smtClean="0"/>
              <a:t>Lei 14.133/2021</a:t>
            </a:r>
            <a:r>
              <a:rPr lang="pt-BR" dirty="0"/>
              <a:t>, </a:t>
            </a:r>
            <a:r>
              <a:rPr lang="pt-BR" dirty="0" smtClean="0"/>
              <a:t>deverão:</a:t>
            </a:r>
            <a:endParaRPr lang="pt-BR" dirty="0"/>
          </a:p>
          <a:p>
            <a:pPr marL="285750" indent="-285750" algn="just">
              <a:buFont typeface="Arial" panose="020B0604020202020204" pitchFamily="34" charset="0"/>
              <a:buChar char="•"/>
            </a:pPr>
            <a:r>
              <a:rPr lang="pt-BR" dirty="0" smtClean="0"/>
              <a:t>Apresentar a justificativa da </a:t>
            </a:r>
            <a:r>
              <a:rPr lang="pt-BR" dirty="0"/>
              <a:t>vantagem da adesão, inclusive em situações de provável desabastecimento ou descontinuidade de serviço público;</a:t>
            </a:r>
          </a:p>
          <a:p>
            <a:pPr marL="285750" indent="-285750" algn="just">
              <a:buFont typeface="Arial" panose="020B0604020202020204" pitchFamily="34" charset="0"/>
              <a:buChar char="•"/>
            </a:pPr>
            <a:r>
              <a:rPr lang="pt-BR" dirty="0" smtClean="0"/>
              <a:t>Demonstrar que os valores </a:t>
            </a:r>
            <a:r>
              <a:rPr lang="pt-BR" dirty="0"/>
              <a:t>registrados estão compatíveis com os valores praticados pelo mercado na forma do art. 23 desta Lei;</a:t>
            </a:r>
          </a:p>
          <a:p>
            <a:pPr algn="just"/>
            <a:endParaRPr lang="pt-BR" dirty="0"/>
          </a:p>
        </p:txBody>
      </p:sp>
    </p:spTree>
    <p:extLst>
      <p:ext uri="{BB962C8B-B14F-4D97-AF65-F5344CB8AC3E}">
        <p14:creationId xmlns:p14="http://schemas.microsoft.com/office/powerpoint/2010/main" val="263622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t>
            </a:r>
            <a:r>
              <a:rPr lang="pt-BR" sz="1600" dirty="0" smtClean="0"/>
              <a:t>às </a:t>
            </a:r>
            <a:r>
              <a:rPr lang="pt-BR" sz="1600" dirty="0"/>
              <a:t>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929898" y="1770748"/>
            <a:ext cx="7284204" cy="1815882"/>
          </a:xfrm>
          <a:prstGeom prst="rect">
            <a:avLst/>
          </a:prstGeom>
          <a:noFill/>
        </p:spPr>
        <p:txBody>
          <a:bodyPr wrap="square" rtlCol="0">
            <a:spAutoFit/>
          </a:bodyPr>
          <a:lstStyle/>
          <a:p>
            <a:pPr algn="ctr"/>
            <a:endParaRPr lang="pt-BR" b="1" dirty="0"/>
          </a:p>
          <a:p>
            <a:pPr algn="just"/>
            <a:r>
              <a:rPr lang="pt-BR" dirty="0"/>
              <a:t>Concluindo as etapas anteriores com o envio do e-mail para SEL, esta emitirá autorização e </a:t>
            </a:r>
            <a:r>
              <a:rPr lang="pt-BR" dirty="0" smtClean="0"/>
              <a:t>encaminhará </a:t>
            </a:r>
            <a:r>
              <a:rPr lang="pt-BR" dirty="0"/>
              <a:t>ao munícipio, e este deverá: </a:t>
            </a:r>
          </a:p>
          <a:p>
            <a:pPr algn="just"/>
            <a:endParaRPr lang="pt-BR" dirty="0"/>
          </a:p>
          <a:p>
            <a:pPr marL="285750" indent="-285750" algn="just">
              <a:buFont typeface="Arial" panose="020B0604020202020204" pitchFamily="34" charset="0"/>
              <a:buChar char="•"/>
            </a:pPr>
            <a:r>
              <a:rPr lang="pt-BR" dirty="0"/>
              <a:t>promover, </a:t>
            </a:r>
            <a:r>
              <a:rPr lang="pt-BR" dirty="0" smtClean="0"/>
              <a:t>após a emissão do termo </a:t>
            </a:r>
            <a:r>
              <a:rPr lang="pt-BR" dirty="0"/>
              <a:t>de autorização da </a:t>
            </a:r>
            <a:r>
              <a:rPr lang="pt-BR" dirty="0" smtClean="0"/>
              <a:t>adesão pelo órgão gerenciador, </a:t>
            </a:r>
            <a:r>
              <a:rPr lang="pt-BR" dirty="0"/>
              <a:t>a formalização do negócio jurídico </a:t>
            </a:r>
            <a:r>
              <a:rPr lang="pt-BR" dirty="0" smtClean="0"/>
              <a:t>deverá ser em </a:t>
            </a:r>
            <a:r>
              <a:rPr lang="pt-BR" dirty="0"/>
              <a:t>até 90 (noventa) </a:t>
            </a:r>
            <a:r>
              <a:rPr lang="pt-BR" dirty="0" smtClean="0"/>
              <a:t>dias, </a:t>
            </a:r>
            <a:r>
              <a:rPr lang="pt-BR" dirty="0"/>
              <a:t>observado o prazo de vigência da ARP;</a:t>
            </a:r>
          </a:p>
          <a:p>
            <a:pPr marL="285750" indent="-285750" algn="just">
              <a:buFont typeface="Arial" panose="020B0604020202020204" pitchFamily="34" charset="0"/>
              <a:buChar char="•"/>
            </a:pPr>
            <a:r>
              <a:rPr lang="pt-BR" dirty="0"/>
              <a:t>encaminhar ao órgão gerenciador informação acerca da formalização do negócio.</a:t>
            </a:r>
          </a:p>
        </p:txBody>
      </p:sp>
    </p:spTree>
    <p:extLst>
      <p:ext uri="{BB962C8B-B14F-4D97-AF65-F5344CB8AC3E}">
        <p14:creationId xmlns:p14="http://schemas.microsoft.com/office/powerpoint/2010/main" val="258677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t>
            </a:r>
            <a:r>
              <a:rPr lang="pt-BR" sz="1600" dirty="0" smtClean="0"/>
              <a:t>às </a:t>
            </a:r>
            <a:r>
              <a:rPr lang="pt-BR" sz="1600" dirty="0"/>
              <a:t>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929898" y="1445284"/>
            <a:ext cx="7284204" cy="3323987"/>
          </a:xfrm>
          <a:prstGeom prst="rect">
            <a:avLst/>
          </a:prstGeom>
          <a:noFill/>
        </p:spPr>
        <p:txBody>
          <a:bodyPr wrap="square" rtlCol="0">
            <a:spAutoFit/>
          </a:bodyPr>
          <a:lstStyle/>
          <a:p>
            <a:pPr algn="ctr"/>
            <a:r>
              <a:rPr lang="pt-BR" b="1" dirty="0"/>
              <a:t>Dados sobre a adesão:</a:t>
            </a:r>
          </a:p>
          <a:p>
            <a:pPr marL="285750" indent="-285750" algn="just">
              <a:buFont typeface="Wingdings" panose="05000000000000000000" pitchFamily="2" charset="2"/>
              <a:buChar char="v"/>
            </a:pPr>
            <a:r>
              <a:rPr lang="pt-BR" dirty="0"/>
              <a:t>A </a:t>
            </a:r>
            <a:r>
              <a:rPr lang="pt-BR" dirty="0" smtClean="0"/>
              <a:t>chance </a:t>
            </a:r>
            <a:r>
              <a:rPr lang="pt-BR" dirty="0"/>
              <a:t>de anuência do fornecedor é </a:t>
            </a:r>
            <a:r>
              <a:rPr lang="pt-BR" dirty="0" smtClean="0"/>
              <a:t>alta até os </a:t>
            </a:r>
            <a:r>
              <a:rPr lang="pt-BR" dirty="0"/>
              <a:t>3 (três) primeiros meses de vigência da ata.</a:t>
            </a:r>
          </a:p>
          <a:p>
            <a:pPr marL="285750" indent="-285750" algn="just">
              <a:buFont typeface="Wingdings" panose="05000000000000000000" pitchFamily="2" charset="2"/>
              <a:buChar char="v"/>
            </a:pPr>
            <a:r>
              <a:rPr lang="pt-BR" dirty="0"/>
              <a:t>Os objetos que os </a:t>
            </a:r>
            <a:r>
              <a:rPr lang="pt-BR" dirty="0" smtClean="0"/>
              <a:t>Municípios </a:t>
            </a:r>
            <a:r>
              <a:rPr lang="pt-BR" dirty="0"/>
              <a:t>mais solicitaram adesão foram:</a:t>
            </a:r>
          </a:p>
          <a:p>
            <a:pPr marL="285750" indent="71438" algn="just">
              <a:buFont typeface="Arial" panose="020B0604020202020204" pitchFamily="34" charset="0"/>
              <a:buChar char="•"/>
            </a:pPr>
            <a:r>
              <a:rPr lang="pt-BR" dirty="0"/>
              <a:t> </a:t>
            </a:r>
            <a:r>
              <a:rPr lang="pt-BR" dirty="0" smtClean="0"/>
              <a:t>Veículos</a:t>
            </a:r>
            <a:r>
              <a:rPr lang="pt-BR" dirty="0"/>
              <a:t>;</a:t>
            </a:r>
          </a:p>
          <a:p>
            <a:pPr marL="285750" indent="71438" algn="just">
              <a:buFont typeface="Arial" panose="020B0604020202020204" pitchFamily="34" charset="0"/>
              <a:buChar char="•"/>
            </a:pPr>
            <a:r>
              <a:rPr lang="pt-BR" dirty="0" smtClean="0"/>
              <a:t> Mobiliários</a:t>
            </a:r>
            <a:r>
              <a:rPr lang="pt-BR" dirty="0"/>
              <a:t>;</a:t>
            </a:r>
          </a:p>
          <a:p>
            <a:pPr marL="285750" indent="71438" algn="just">
              <a:buFont typeface="Arial" panose="020B0604020202020204" pitchFamily="34" charset="0"/>
              <a:buChar char="•"/>
            </a:pPr>
            <a:r>
              <a:rPr lang="pt-BR" dirty="0" smtClean="0"/>
              <a:t> Gêneros </a:t>
            </a:r>
            <a:r>
              <a:rPr lang="pt-BR" dirty="0"/>
              <a:t>alimentícios;</a:t>
            </a:r>
          </a:p>
          <a:p>
            <a:pPr marL="285750" indent="71438" algn="just">
              <a:buFont typeface="Arial" panose="020B0604020202020204" pitchFamily="34" charset="0"/>
              <a:buChar char="•"/>
            </a:pPr>
            <a:r>
              <a:rPr lang="pt-BR" dirty="0" smtClean="0"/>
              <a:t> Cobertores</a:t>
            </a:r>
            <a:r>
              <a:rPr lang="pt-BR" dirty="0"/>
              <a:t>;</a:t>
            </a:r>
          </a:p>
          <a:p>
            <a:pPr marL="285750" indent="71438" algn="just">
              <a:buFont typeface="Arial" panose="020B0604020202020204" pitchFamily="34" charset="0"/>
              <a:buChar char="•"/>
            </a:pPr>
            <a:r>
              <a:rPr lang="pt-BR" dirty="0" smtClean="0"/>
              <a:t> Material </a:t>
            </a:r>
            <a:r>
              <a:rPr lang="pt-BR" dirty="0"/>
              <a:t>de </a:t>
            </a:r>
            <a:r>
              <a:rPr lang="pt-BR" dirty="0" smtClean="0"/>
              <a:t>informática.</a:t>
            </a:r>
            <a:endParaRPr lang="pt-BR" dirty="0"/>
          </a:p>
          <a:p>
            <a:pPr marL="285750" indent="-285750" algn="just">
              <a:buFont typeface="Wingdings" panose="05000000000000000000" pitchFamily="2" charset="2"/>
              <a:buChar char="v"/>
            </a:pPr>
            <a:r>
              <a:rPr lang="pt-BR" dirty="0"/>
              <a:t>Os municípios que solicitaram adesão nos últimos 2 anos foram:</a:t>
            </a:r>
          </a:p>
          <a:p>
            <a:pPr marL="285750" indent="-285750" algn="just">
              <a:buFont typeface="Arial" panose="020B0604020202020204" pitchFamily="34" charset="0"/>
              <a:buChar char="•"/>
            </a:pPr>
            <a:r>
              <a:rPr lang="pt-BR" dirty="0"/>
              <a:t>Nioaque, </a:t>
            </a:r>
            <a:r>
              <a:rPr lang="pt-BR" dirty="0" smtClean="0"/>
              <a:t>Amambai, </a:t>
            </a:r>
            <a:r>
              <a:rPr lang="pt-BR" dirty="0"/>
              <a:t>Naviraí, Japorã, Nova Alvorada do Sul, Angélica, Aparecida do Taboado, Terenos, Bela Vista, Fátima do Sul, Brasilândia, Cassilândia, Sidrolândia, Corumbá, Figueirão, Camapuã, Iguatemi, Inocência, Deodápolis, Corguinho, Aquidauana, Chapadão do Sul, Paranaíba, Coxim, Anaurilândia,  Maracaju e Dourados</a:t>
            </a:r>
          </a:p>
        </p:txBody>
      </p:sp>
    </p:spTree>
    <p:extLst>
      <p:ext uri="{BB962C8B-B14F-4D97-AF65-F5344CB8AC3E}">
        <p14:creationId xmlns:p14="http://schemas.microsoft.com/office/powerpoint/2010/main" val="232633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t>
            </a:r>
            <a:r>
              <a:rPr lang="pt-BR" sz="1600" dirty="0" smtClean="0"/>
              <a:t>às </a:t>
            </a:r>
            <a:r>
              <a:rPr lang="pt-BR" sz="1600" dirty="0"/>
              <a:t>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929898" y="1445284"/>
            <a:ext cx="7284204" cy="523220"/>
          </a:xfrm>
          <a:prstGeom prst="rect">
            <a:avLst/>
          </a:prstGeom>
          <a:noFill/>
        </p:spPr>
        <p:txBody>
          <a:bodyPr wrap="square" rtlCol="0">
            <a:spAutoFit/>
          </a:bodyPr>
          <a:lstStyle/>
          <a:p>
            <a:pPr algn="ctr"/>
            <a:r>
              <a:rPr lang="pt-BR" b="1" dirty="0"/>
              <a:t>Para saber quais atas </a:t>
            </a:r>
            <a:r>
              <a:rPr lang="pt-BR" b="1" dirty="0" smtClean="0"/>
              <a:t>estão vigentes, basta acessar o site </a:t>
            </a:r>
            <a:r>
              <a:rPr lang="pt-BR" b="1" dirty="0"/>
              <a:t>https://www.compras.ms.gov.br/</a:t>
            </a:r>
          </a:p>
        </p:txBody>
      </p:sp>
      <p:pic>
        <p:nvPicPr>
          <p:cNvPr id="5" name="Imagem 4">
            <a:extLst>
              <a:ext uri="{FF2B5EF4-FFF2-40B4-BE49-F238E27FC236}">
                <a16:creationId xmlns:a16="http://schemas.microsoft.com/office/drawing/2014/main" id="{37BBCCA2-EA2C-719D-C176-7E3FFDB8F6A7}"/>
              </a:ext>
            </a:extLst>
          </p:cNvPr>
          <p:cNvPicPr>
            <a:picLocks noChangeAspect="1"/>
          </p:cNvPicPr>
          <p:nvPr/>
        </p:nvPicPr>
        <p:blipFill>
          <a:blip r:embed="rId4"/>
          <a:stretch>
            <a:fillRect/>
          </a:stretch>
        </p:blipFill>
        <p:spPr>
          <a:xfrm>
            <a:off x="2132215" y="1888642"/>
            <a:ext cx="4879569" cy="3146369"/>
          </a:xfrm>
          <a:prstGeom prst="rect">
            <a:avLst/>
          </a:prstGeom>
        </p:spPr>
      </p:pic>
    </p:spTree>
    <p:extLst>
      <p:ext uri="{BB962C8B-B14F-4D97-AF65-F5344CB8AC3E}">
        <p14:creationId xmlns:p14="http://schemas.microsoft.com/office/powerpoint/2010/main" val="3601611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 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929898" y="1445284"/>
            <a:ext cx="7284204" cy="523220"/>
          </a:xfrm>
          <a:prstGeom prst="rect">
            <a:avLst/>
          </a:prstGeom>
          <a:noFill/>
        </p:spPr>
        <p:txBody>
          <a:bodyPr wrap="square" rtlCol="0">
            <a:spAutoFit/>
          </a:bodyPr>
          <a:lstStyle/>
          <a:p>
            <a:pPr algn="ctr"/>
            <a:r>
              <a:rPr lang="pt-BR" b="1" dirty="0"/>
              <a:t>Para saber quais atas que estão vigentes basta acessar </a:t>
            </a:r>
            <a:r>
              <a:rPr lang="pt-BR" b="1" dirty="0" smtClean="0"/>
              <a:t>o </a:t>
            </a:r>
            <a:r>
              <a:rPr lang="pt-BR" b="1" dirty="0"/>
              <a:t>site https://www.compras.ms.gov.br/</a:t>
            </a:r>
          </a:p>
        </p:txBody>
      </p:sp>
      <p:pic>
        <p:nvPicPr>
          <p:cNvPr id="6" name="Imagem 5">
            <a:extLst>
              <a:ext uri="{FF2B5EF4-FFF2-40B4-BE49-F238E27FC236}">
                <a16:creationId xmlns:a16="http://schemas.microsoft.com/office/drawing/2014/main" id="{C0851034-6459-954C-A642-6A9277FB39EF}"/>
              </a:ext>
            </a:extLst>
          </p:cNvPr>
          <p:cNvPicPr>
            <a:picLocks noChangeAspect="1"/>
          </p:cNvPicPr>
          <p:nvPr/>
        </p:nvPicPr>
        <p:blipFill>
          <a:blip r:embed="rId4"/>
          <a:stretch>
            <a:fillRect/>
          </a:stretch>
        </p:blipFill>
        <p:spPr>
          <a:xfrm>
            <a:off x="1278610" y="1914122"/>
            <a:ext cx="6493420" cy="3053083"/>
          </a:xfrm>
          <a:prstGeom prst="rect">
            <a:avLst/>
          </a:prstGeom>
        </p:spPr>
      </p:pic>
    </p:spTree>
    <p:extLst>
      <p:ext uri="{BB962C8B-B14F-4D97-AF65-F5344CB8AC3E}">
        <p14:creationId xmlns:p14="http://schemas.microsoft.com/office/powerpoint/2010/main" val="2181407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 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929898" y="1445284"/>
            <a:ext cx="7284204" cy="2893100"/>
          </a:xfrm>
          <a:prstGeom prst="rect">
            <a:avLst/>
          </a:prstGeom>
          <a:noFill/>
        </p:spPr>
        <p:txBody>
          <a:bodyPr wrap="square" rtlCol="0">
            <a:spAutoFit/>
          </a:bodyPr>
          <a:lstStyle/>
          <a:p>
            <a:pPr algn="ctr"/>
            <a:r>
              <a:rPr lang="pt-BR" b="1" dirty="0" smtClean="0"/>
              <a:t>Telefone para contato:</a:t>
            </a:r>
          </a:p>
          <a:p>
            <a:pPr algn="ctr"/>
            <a:endParaRPr lang="pt-BR" b="1" dirty="0" smtClean="0"/>
          </a:p>
          <a:p>
            <a:pPr algn="just"/>
            <a:r>
              <a:rPr lang="pt-BR" b="1" dirty="0" smtClean="0"/>
              <a:t>Secretaria Executiva de licitações</a:t>
            </a:r>
          </a:p>
          <a:p>
            <a:pPr algn="just"/>
            <a:r>
              <a:rPr lang="pt-BR" b="1" dirty="0" smtClean="0"/>
              <a:t>Tel. 3318-1429</a:t>
            </a:r>
          </a:p>
          <a:p>
            <a:pPr algn="just"/>
            <a:endParaRPr lang="pt-BR" b="1" dirty="0" smtClean="0"/>
          </a:p>
          <a:p>
            <a:pPr algn="just"/>
            <a:r>
              <a:rPr lang="pt-BR" b="1" dirty="0" smtClean="0"/>
              <a:t>Superintendência de Contratações Centralizadas</a:t>
            </a:r>
          </a:p>
          <a:p>
            <a:pPr algn="just"/>
            <a:r>
              <a:rPr lang="pt-BR" b="1" dirty="0" smtClean="0"/>
              <a:t>Tel. 3318-1311</a:t>
            </a:r>
          </a:p>
          <a:p>
            <a:pPr algn="just"/>
            <a:endParaRPr lang="pt-BR" b="1" dirty="0"/>
          </a:p>
          <a:p>
            <a:pPr algn="just"/>
            <a:r>
              <a:rPr lang="pt-BR" b="1" dirty="0" smtClean="0"/>
              <a:t>Coordenadoria de Planejamento</a:t>
            </a:r>
          </a:p>
          <a:p>
            <a:pPr algn="just"/>
            <a:r>
              <a:rPr lang="pt-BR" b="1" dirty="0" smtClean="0"/>
              <a:t>Tel. 3318-1321</a:t>
            </a:r>
          </a:p>
          <a:p>
            <a:pPr algn="just"/>
            <a:endParaRPr lang="pt-BR" b="1" dirty="0"/>
          </a:p>
          <a:p>
            <a:pPr algn="just"/>
            <a:r>
              <a:rPr lang="pt-BR" b="1" dirty="0" smtClean="0"/>
              <a:t>Coordenadoria de Gerenciamento de Atas de Registro de Preços</a:t>
            </a:r>
          </a:p>
          <a:p>
            <a:pPr algn="just"/>
            <a:r>
              <a:rPr lang="pt-BR" b="1" dirty="0" smtClean="0"/>
              <a:t>Tel. 3318-1359/1482</a:t>
            </a:r>
            <a:endParaRPr lang="pt-BR" b="1" dirty="0"/>
          </a:p>
        </p:txBody>
      </p:sp>
    </p:spTree>
    <p:extLst>
      <p:ext uri="{BB962C8B-B14F-4D97-AF65-F5344CB8AC3E}">
        <p14:creationId xmlns:p14="http://schemas.microsoft.com/office/powerpoint/2010/main" val="142447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4" name="CaixaDeTexto 3">
            <a:extLst>
              <a:ext uri="{FF2B5EF4-FFF2-40B4-BE49-F238E27FC236}">
                <a16:creationId xmlns:a16="http://schemas.microsoft.com/office/drawing/2014/main" id="{BC46E8D1-1661-83FB-6ABB-8B9514AA97E0}"/>
              </a:ext>
            </a:extLst>
          </p:cNvPr>
          <p:cNvSpPr txBox="1"/>
          <p:nvPr/>
        </p:nvSpPr>
        <p:spPr>
          <a:xfrm>
            <a:off x="510834" y="1463396"/>
            <a:ext cx="7284204" cy="523220"/>
          </a:xfrm>
          <a:prstGeom prst="rect">
            <a:avLst/>
          </a:prstGeom>
          <a:noFill/>
        </p:spPr>
        <p:txBody>
          <a:bodyPr wrap="square" rtlCol="0">
            <a:spAutoFit/>
          </a:bodyPr>
          <a:lstStyle/>
          <a:p>
            <a:pPr algn="ctr"/>
            <a:r>
              <a:rPr lang="pt-BR" b="1" dirty="0" smtClean="0"/>
              <a:t>Telefone para contato:</a:t>
            </a:r>
          </a:p>
          <a:p>
            <a:pPr algn="ctr"/>
            <a:endParaRPr lang="pt-BR" b="1" dirty="0" smtClean="0"/>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842" y="1239906"/>
            <a:ext cx="3479524" cy="3479524"/>
          </a:xfrm>
          <a:prstGeom prst="rect">
            <a:avLst/>
          </a:prstGeom>
        </p:spPr>
      </p:pic>
    </p:spTree>
    <p:extLst>
      <p:ext uri="{BB962C8B-B14F-4D97-AF65-F5344CB8AC3E}">
        <p14:creationId xmlns:p14="http://schemas.microsoft.com/office/powerpoint/2010/main" val="321058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3" name="CaixaDeTexto 2">
            <a:extLst>
              <a:ext uri="{FF2B5EF4-FFF2-40B4-BE49-F238E27FC236}">
                <a16:creationId xmlns:a16="http://schemas.microsoft.com/office/drawing/2014/main" id="{4A01EE0D-8143-07C1-6048-2E9EBBFC6262}"/>
              </a:ext>
            </a:extLst>
          </p:cNvPr>
          <p:cNvSpPr txBox="1"/>
          <p:nvPr/>
        </p:nvSpPr>
        <p:spPr>
          <a:xfrm>
            <a:off x="1317543" y="2429771"/>
            <a:ext cx="6423859" cy="1015663"/>
          </a:xfrm>
          <a:prstGeom prst="rect">
            <a:avLst/>
          </a:prstGeom>
          <a:noFill/>
        </p:spPr>
        <p:txBody>
          <a:bodyPr wrap="square">
            <a:spAutoFit/>
          </a:bodyPr>
          <a:lstStyle/>
          <a:p>
            <a:pPr algn="just"/>
            <a:r>
              <a:rPr lang="pt-BR" sz="2000" dirty="0">
                <a:solidFill>
                  <a:srgbClr val="333333"/>
                </a:solidFill>
                <a:latin typeface="Open Sans" panose="020B0606030504020204" pitchFamily="34" charset="0"/>
              </a:rPr>
              <a:t>Oficina: </a:t>
            </a:r>
            <a:r>
              <a:rPr lang="pt-BR" sz="2000" b="0" i="0" dirty="0" smtClean="0">
                <a:solidFill>
                  <a:srgbClr val="333333"/>
                </a:solidFill>
                <a:effectLst/>
                <a:latin typeface="Open Sans" panose="020B0606030504020204" pitchFamily="34" charset="0"/>
              </a:rPr>
              <a:t>Procedimentos </a:t>
            </a:r>
            <a:r>
              <a:rPr lang="pt-BR" sz="2000" b="0" i="0" dirty="0">
                <a:solidFill>
                  <a:srgbClr val="333333"/>
                </a:solidFill>
                <a:effectLst/>
                <a:latin typeface="Open Sans" panose="020B0606030504020204" pitchFamily="34" charset="0"/>
              </a:rPr>
              <a:t>para participar das Atas de Registro de Preços e Adesão de Ata de Registro de </a:t>
            </a:r>
            <a:r>
              <a:rPr lang="pt-BR" sz="2000" b="0" i="0" dirty="0" smtClean="0">
                <a:solidFill>
                  <a:srgbClr val="333333"/>
                </a:solidFill>
                <a:effectLst/>
                <a:latin typeface="Open Sans" panose="020B0606030504020204" pitchFamily="34" charset="0"/>
              </a:rPr>
              <a:t>Preços </a:t>
            </a:r>
            <a:r>
              <a:rPr lang="pt-BR" sz="2000" b="0" i="0" dirty="0">
                <a:solidFill>
                  <a:srgbClr val="333333"/>
                </a:solidFill>
                <a:effectLst/>
                <a:latin typeface="Open Sans" panose="020B0606030504020204" pitchFamily="34" charset="0"/>
              </a:rPr>
              <a:t>do Estado </a:t>
            </a:r>
            <a:r>
              <a:rPr lang="pt-BR" sz="2000" b="0" i="0" dirty="0" smtClean="0">
                <a:solidFill>
                  <a:srgbClr val="333333"/>
                </a:solidFill>
                <a:effectLst/>
                <a:latin typeface="Open Sans" panose="020B0606030504020204" pitchFamily="34" charset="0"/>
              </a:rPr>
              <a:t>de </a:t>
            </a:r>
            <a:r>
              <a:rPr lang="pt-BR" sz="2000" b="0" i="0" dirty="0">
                <a:solidFill>
                  <a:srgbClr val="333333"/>
                </a:solidFill>
                <a:effectLst/>
                <a:latin typeface="Open Sans" panose="020B0606030504020204" pitchFamily="34" charset="0"/>
              </a:rPr>
              <a:t>Mato Grosso do Sul</a:t>
            </a:r>
            <a:endParaRPr lang="pt-BR" sz="2000" dirty="0"/>
          </a:p>
        </p:txBody>
      </p:sp>
    </p:spTree>
    <p:extLst>
      <p:ext uri="{BB962C8B-B14F-4D97-AF65-F5344CB8AC3E}">
        <p14:creationId xmlns:p14="http://schemas.microsoft.com/office/powerpoint/2010/main" val="3014698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3" name="CaixaDeTexto 2">
            <a:extLst>
              <a:ext uri="{FF2B5EF4-FFF2-40B4-BE49-F238E27FC236}">
                <a16:creationId xmlns:a16="http://schemas.microsoft.com/office/drawing/2014/main" id="{4A01EE0D-8143-07C1-6048-2E9EBBFC6262}"/>
              </a:ext>
            </a:extLst>
          </p:cNvPr>
          <p:cNvSpPr txBox="1"/>
          <p:nvPr/>
        </p:nvSpPr>
        <p:spPr>
          <a:xfrm>
            <a:off x="1092820" y="513715"/>
            <a:ext cx="5694556" cy="523220"/>
          </a:xfrm>
          <a:prstGeom prst="rect">
            <a:avLst/>
          </a:prstGeom>
          <a:noFill/>
        </p:spPr>
        <p:txBody>
          <a:bodyPr wrap="square">
            <a:spAutoFit/>
          </a:bodyPr>
          <a:lstStyle/>
          <a:p>
            <a:pPr algn="just"/>
            <a:r>
              <a:rPr lang="pt-BR" b="0" i="0" dirty="0">
                <a:solidFill>
                  <a:srgbClr val="333333"/>
                </a:solidFill>
                <a:effectLst/>
                <a:latin typeface="Open Sans" panose="020B0606030504020204" pitchFamily="34" charset="0"/>
              </a:rPr>
              <a:t>Oficina: Procedimento para participar das Atas de Registro de Preços e Adesão de Ata de Registro de Preço </a:t>
            </a:r>
            <a:r>
              <a:rPr lang="pt-BR" b="0" i="0" dirty="0" smtClean="0">
                <a:solidFill>
                  <a:srgbClr val="333333"/>
                </a:solidFill>
                <a:effectLst/>
                <a:latin typeface="Open Sans" panose="020B0606030504020204" pitchFamily="34" charset="0"/>
              </a:rPr>
              <a:t>do </a:t>
            </a:r>
            <a:r>
              <a:rPr lang="pt-BR" b="0" i="0" dirty="0">
                <a:solidFill>
                  <a:srgbClr val="333333"/>
                </a:solidFill>
                <a:effectLst/>
                <a:latin typeface="Open Sans" panose="020B0606030504020204" pitchFamily="34" charset="0"/>
              </a:rPr>
              <a:t>Estado </a:t>
            </a:r>
            <a:r>
              <a:rPr lang="pt-BR" b="0" i="0" dirty="0" smtClean="0">
                <a:solidFill>
                  <a:srgbClr val="333333"/>
                </a:solidFill>
                <a:effectLst/>
                <a:latin typeface="Open Sans" panose="020B0606030504020204" pitchFamily="34" charset="0"/>
              </a:rPr>
              <a:t>de </a:t>
            </a:r>
            <a:r>
              <a:rPr lang="pt-BR" b="0" i="0" dirty="0">
                <a:solidFill>
                  <a:srgbClr val="333333"/>
                </a:solidFill>
                <a:effectLst/>
                <a:latin typeface="Open Sans" panose="020B0606030504020204" pitchFamily="34" charset="0"/>
              </a:rPr>
              <a:t>Mato Grosso do Sul</a:t>
            </a:r>
            <a:endParaRPr lang="pt-BR" dirty="0"/>
          </a:p>
        </p:txBody>
      </p:sp>
      <p:sp>
        <p:nvSpPr>
          <p:cNvPr id="4" name="CaixaDeTexto 3">
            <a:extLst>
              <a:ext uri="{FF2B5EF4-FFF2-40B4-BE49-F238E27FC236}">
                <a16:creationId xmlns:a16="http://schemas.microsoft.com/office/drawing/2014/main" id="{D290444B-D678-3FB0-870B-03056A5554A5}"/>
              </a:ext>
            </a:extLst>
          </p:cNvPr>
          <p:cNvSpPr txBox="1"/>
          <p:nvPr/>
        </p:nvSpPr>
        <p:spPr>
          <a:xfrm>
            <a:off x="881270" y="1149917"/>
            <a:ext cx="7215808" cy="3785652"/>
          </a:xfrm>
          <a:prstGeom prst="rect">
            <a:avLst/>
          </a:prstGeom>
          <a:noFill/>
        </p:spPr>
        <p:txBody>
          <a:bodyPr wrap="square" rtlCol="0">
            <a:spAutoFit/>
          </a:bodyPr>
          <a:lstStyle/>
          <a:p>
            <a:pPr marL="342900" indent="-342900">
              <a:buFont typeface="+mj-lt"/>
              <a:buAutoNum type="arabicPeriod"/>
            </a:pPr>
            <a:endParaRPr lang="pt-BR" sz="1500" dirty="0"/>
          </a:p>
          <a:p>
            <a:pPr marL="342900" indent="-342900" algn="ctr">
              <a:buAutoNum type="arabicPeriod"/>
            </a:pPr>
            <a:r>
              <a:rPr lang="pt-BR" sz="1500" b="1" dirty="0"/>
              <a:t>Participar das Atas;</a:t>
            </a:r>
          </a:p>
          <a:p>
            <a:pPr algn="just"/>
            <a:r>
              <a:rPr lang="pt-BR" sz="1500" dirty="0"/>
              <a:t>Os </a:t>
            </a:r>
            <a:r>
              <a:rPr lang="pt-BR" sz="1500" dirty="0" smtClean="0"/>
              <a:t>Poderes, TCE, MPMS, DPEMS e </a:t>
            </a:r>
            <a:r>
              <a:rPr lang="pt-BR" sz="1500" dirty="0"/>
              <a:t>os órgãos </a:t>
            </a:r>
            <a:r>
              <a:rPr lang="pt-BR" sz="1500" b="1" dirty="0"/>
              <a:t>e entidades municipais </a:t>
            </a:r>
            <a:r>
              <a:rPr lang="pt-BR" sz="1500" dirty="0"/>
              <a:t>poderão figurar na condição de órgãos participantes do Sistema de Registro de Preços - SRP promovido pelo Poder Executivo Estadual, desde que a demanda pretendida possa ser suportada pela capacidade de gerenciamento da Secretaria-Executiva de </a:t>
            </a:r>
            <a:r>
              <a:rPr lang="pt-BR" sz="1500" dirty="0" smtClean="0"/>
              <a:t>Licitações e desde que enviem manifestação de interesse (Art. 11</a:t>
            </a:r>
            <a:r>
              <a:rPr lang="pt-BR" sz="1500" dirty="0"/>
              <a:t>, §3º do Decreto Estadual n. </a:t>
            </a:r>
            <a:r>
              <a:rPr lang="pt-BR" sz="1500" dirty="0" smtClean="0"/>
              <a:t>16.122/2023).</a:t>
            </a:r>
          </a:p>
          <a:p>
            <a:pPr algn="ctr"/>
            <a:r>
              <a:rPr lang="pt-BR" sz="1500" b="1" dirty="0" smtClean="0"/>
              <a:t>2</a:t>
            </a:r>
            <a:r>
              <a:rPr lang="pt-BR" sz="1500" b="1" dirty="0"/>
              <a:t>. Para a Adesão das Atas;</a:t>
            </a:r>
          </a:p>
          <a:p>
            <a:pPr algn="just"/>
            <a:r>
              <a:rPr lang="pt-BR" sz="1500" dirty="0"/>
              <a:t>Durante a vigência da </a:t>
            </a:r>
            <a:r>
              <a:rPr lang="pt-BR" sz="1500" dirty="0" smtClean="0"/>
              <a:t>ARP </a:t>
            </a:r>
            <a:r>
              <a:rPr lang="pt-BR" sz="1500" dirty="0"/>
              <a:t>o órgão ou entidade que </a:t>
            </a:r>
            <a:r>
              <a:rPr lang="pt-BR" sz="1500" b="1" dirty="0"/>
              <a:t>não</a:t>
            </a:r>
            <a:r>
              <a:rPr lang="pt-BR" sz="1500" dirty="0"/>
              <a:t> tenha participado do procedimento poderá aderir à </a:t>
            </a:r>
            <a:r>
              <a:rPr lang="pt-BR" sz="1500" dirty="0" smtClean="0"/>
              <a:t>ata </a:t>
            </a:r>
            <a:r>
              <a:rPr lang="pt-BR" sz="1500" dirty="0"/>
              <a:t>gerenciada por órgãos da Administração Direta, por autarquias e por fundações do Poder Executivo Estadual, desde que cumpridos os requisitos descritos no § 2º do art. 86 da Lei Federal nº 14.133, de 2021, conforme art. 31 do Decreto Estatual 16.122/2023.</a:t>
            </a:r>
          </a:p>
          <a:p>
            <a:pPr algn="just"/>
            <a:endParaRPr lang="pt-BR" sz="1600" dirty="0"/>
          </a:p>
          <a:p>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4" name="CaixaDeTexto 3">
            <a:extLst>
              <a:ext uri="{FF2B5EF4-FFF2-40B4-BE49-F238E27FC236}">
                <a16:creationId xmlns:a16="http://schemas.microsoft.com/office/drawing/2014/main" id="{D290444B-D678-3FB0-870B-03056A5554A5}"/>
              </a:ext>
            </a:extLst>
          </p:cNvPr>
          <p:cNvSpPr txBox="1"/>
          <p:nvPr/>
        </p:nvSpPr>
        <p:spPr>
          <a:xfrm>
            <a:off x="1092820" y="1440671"/>
            <a:ext cx="6690731" cy="2693045"/>
          </a:xfrm>
          <a:prstGeom prst="rect">
            <a:avLst/>
          </a:prstGeom>
          <a:noFill/>
        </p:spPr>
        <p:txBody>
          <a:bodyPr wrap="square" rtlCol="0">
            <a:spAutoFit/>
          </a:bodyPr>
          <a:lstStyle/>
          <a:p>
            <a:pPr marL="342900" indent="-342900">
              <a:buFont typeface="+mj-lt"/>
              <a:buAutoNum type="arabicPeriod"/>
            </a:pPr>
            <a:endParaRPr lang="pt-BR" sz="1500" dirty="0"/>
          </a:p>
          <a:p>
            <a:pPr algn="ctr"/>
            <a:r>
              <a:rPr lang="pt-BR" b="1" dirty="0"/>
              <a:t>Vantagens de participar das </a:t>
            </a:r>
            <a:r>
              <a:rPr lang="pt-BR" b="1" dirty="0" smtClean="0"/>
              <a:t>Atas:</a:t>
            </a:r>
            <a:endParaRPr lang="pt-BR" b="1" dirty="0"/>
          </a:p>
          <a:p>
            <a:pPr algn="ctr"/>
            <a:endParaRPr lang="pt-BR" b="1" dirty="0"/>
          </a:p>
          <a:p>
            <a:pPr algn="ctr"/>
            <a:endParaRPr lang="pt-BR" b="1" dirty="0"/>
          </a:p>
          <a:p>
            <a:pPr algn="just"/>
            <a:r>
              <a:rPr lang="pt-BR" dirty="0"/>
              <a:t>O município </a:t>
            </a:r>
            <a:r>
              <a:rPr lang="pt-BR" b="1" dirty="0"/>
              <a:t>não</a:t>
            </a:r>
            <a:r>
              <a:rPr lang="pt-BR" dirty="0"/>
              <a:t> será responsável:</a:t>
            </a:r>
          </a:p>
          <a:p>
            <a:pPr algn="just">
              <a:buFont typeface="+mj-lt"/>
              <a:buAutoNum type="arabicPeriod"/>
            </a:pPr>
            <a:r>
              <a:rPr lang="pt-BR" dirty="0" smtClean="0"/>
              <a:t> Fase </a:t>
            </a:r>
            <a:r>
              <a:rPr lang="pt-BR" dirty="0"/>
              <a:t>preparatória;</a:t>
            </a:r>
          </a:p>
          <a:p>
            <a:pPr algn="just">
              <a:buFont typeface="+mj-lt"/>
              <a:buAutoNum type="arabicPeriod"/>
            </a:pPr>
            <a:r>
              <a:rPr lang="pt-BR" dirty="0" smtClean="0"/>
              <a:t> Fase </a:t>
            </a:r>
            <a:r>
              <a:rPr lang="pt-BR" dirty="0"/>
              <a:t>externa; e</a:t>
            </a:r>
          </a:p>
          <a:p>
            <a:pPr algn="just">
              <a:buFont typeface="+mj-lt"/>
              <a:buAutoNum type="arabicPeriod"/>
            </a:pPr>
            <a:r>
              <a:rPr lang="pt-BR" dirty="0" smtClean="0"/>
              <a:t> Gerenciamento </a:t>
            </a:r>
            <a:r>
              <a:rPr lang="pt-BR" dirty="0"/>
              <a:t>da Ata.</a:t>
            </a:r>
          </a:p>
          <a:p>
            <a:pPr algn="just"/>
            <a:endParaRPr lang="pt-BR" b="1" dirty="0"/>
          </a:p>
          <a:p>
            <a:pPr algn="just"/>
            <a:r>
              <a:rPr lang="pt-BR" dirty="0"/>
              <a:t>O município </a:t>
            </a:r>
            <a:r>
              <a:rPr lang="pt-BR" b="1" dirty="0"/>
              <a:t>não </a:t>
            </a:r>
            <a:r>
              <a:rPr lang="pt-BR" dirty="0"/>
              <a:t>precisa pedir anuência ao fornecedor.</a:t>
            </a:r>
          </a:p>
          <a:p>
            <a:pPr algn="just"/>
            <a:endParaRPr lang="pt-BR" b="1" dirty="0"/>
          </a:p>
          <a:p>
            <a:pPr algn="just"/>
            <a:r>
              <a:rPr lang="pt-BR" b="1" dirty="0"/>
              <a:t>Cabe ao município, somente o preenchimento da manifestação de interesse.</a:t>
            </a:r>
          </a:p>
        </p:txBody>
      </p:sp>
      <p:sp>
        <p:nvSpPr>
          <p:cNvPr id="2" name="CaixaDeTexto 1">
            <a:extLst>
              <a:ext uri="{FF2B5EF4-FFF2-40B4-BE49-F238E27FC236}">
                <a16:creationId xmlns:a16="http://schemas.microsoft.com/office/drawing/2014/main" id="{A93C0563-F090-1BA3-C8E8-EB98435C42C4}"/>
              </a:ext>
            </a:extLst>
          </p:cNvPr>
          <p:cNvSpPr txBox="1"/>
          <p:nvPr/>
        </p:nvSpPr>
        <p:spPr>
          <a:xfrm>
            <a:off x="1092820" y="595919"/>
            <a:ext cx="5657385" cy="553998"/>
          </a:xfrm>
          <a:prstGeom prst="rect">
            <a:avLst/>
          </a:prstGeom>
          <a:noFill/>
        </p:spPr>
        <p:txBody>
          <a:bodyPr wrap="square" rtlCol="0">
            <a:spAutoFit/>
          </a:bodyPr>
          <a:lstStyle/>
          <a:p>
            <a:pPr algn="ctr"/>
            <a:r>
              <a:rPr lang="pt-BR" dirty="0"/>
              <a:t>O</a:t>
            </a:r>
            <a:r>
              <a:rPr lang="pt-BR" sz="1600" dirty="0"/>
              <a:t>s procedimentos para participar das Atas</a:t>
            </a:r>
          </a:p>
          <a:p>
            <a:endParaRPr lang="pt-BR" dirty="0"/>
          </a:p>
        </p:txBody>
      </p:sp>
    </p:spTree>
    <p:extLst>
      <p:ext uri="{BB962C8B-B14F-4D97-AF65-F5344CB8AC3E}">
        <p14:creationId xmlns:p14="http://schemas.microsoft.com/office/powerpoint/2010/main" val="424247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4" name="CaixaDeTexto 3">
            <a:extLst>
              <a:ext uri="{FF2B5EF4-FFF2-40B4-BE49-F238E27FC236}">
                <a16:creationId xmlns:a16="http://schemas.microsoft.com/office/drawing/2014/main" id="{D290444B-D678-3FB0-870B-03056A5554A5}"/>
              </a:ext>
            </a:extLst>
          </p:cNvPr>
          <p:cNvSpPr txBox="1"/>
          <p:nvPr/>
        </p:nvSpPr>
        <p:spPr>
          <a:xfrm>
            <a:off x="944137" y="1083010"/>
            <a:ext cx="7478751" cy="3770263"/>
          </a:xfrm>
          <a:prstGeom prst="rect">
            <a:avLst/>
          </a:prstGeom>
          <a:noFill/>
        </p:spPr>
        <p:txBody>
          <a:bodyPr wrap="square" rtlCol="0">
            <a:spAutoFit/>
          </a:bodyPr>
          <a:lstStyle/>
          <a:p>
            <a:pPr marL="342900" indent="-342900">
              <a:buFont typeface="+mj-lt"/>
              <a:buAutoNum type="arabicPeriod"/>
            </a:pPr>
            <a:endParaRPr lang="pt-BR" sz="1500" dirty="0"/>
          </a:p>
          <a:p>
            <a:pPr algn="just"/>
            <a:r>
              <a:rPr lang="pt-BR" dirty="0" smtClean="0"/>
              <a:t>Competência </a:t>
            </a:r>
            <a:r>
              <a:rPr lang="pt-BR" dirty="0"/>
              <a:t>da </a:t>
            </a:r>
            <a:r>
              <a:rPr lang="pt-BR" dirty="0" smtClean="0"/>
              <a:t>Secretaria-Executiva </a:t>
            </a:r>
            <a:r>
              <a:rPr lang="pt-BR" dirty="0"/>
              <a:t>de Licitações de compras centralizadas:</a:t>
            </a:r>
          </a:p>
          <a:p>
            <a:r>
              <a:rPr lang="pt-BR" b="1" dirty="0"/>
              <a:t>Fase preparatória</a:t>
            </a:r>
            <a:r>
              <a:rPr lang="pt-BR" dirty="0"/>
              <a:t>:</a:t>
            </a:r>
          </a:p>
          <a:p>
            <a:pPr marL="285750" indent="71438">
              <a:buFont typeface="Arial" panose="020B0604020202020204" pitchFamily="34" charset="0"/>
              <a:buChar char="•"/>
            </a:pPr>
            <a:r>
              <a:rPr lang="pt-BR" dirty="0" smtClean="0"/>
              <a:t> A </a:t>
            </a:r>
            <a:r>
              <a:rPr lang="pt-BR" dirty="0"/>
              <a:t>elaboração do Estudo Técnico </a:t>
            </a:r>
            <a:r>
              <a:rPr lang="pt-BR" dirty="0" smtClean="0"/>
              <a:t>Preliminar e Termo de Referência;</a:t>
            </a:r>
            <a:endParaRPr lang="pt-BR" dirty="0"/>
          </a:p>
          <a:p>
            <a:pPr marL="285750" indent="71438">
              <a:buFont typeface="Arial" panose="020B0604020202020204" pitchFamily="34" charset="0"/>
              <a:buChar char="•"/>
            </a:pPr>
            <a:r>
              <a:rPr lang="pt-BR" dirty="0" smtClean="0"/>
              <a:t> Realização das </a:t>
            </a:r>
            <a:r>
              <a:rPr lang="pt-BR" dirty="0"/>
              <a:t>pesquisas;</a:t>
            </a:r>
          </a:p>
          <a:p>
            <a:pPr marL="285750" indent="71438">
              <a:buFont typeface="Arial" panose="020B0604020202020204" pitchFamily="34" charset="0"/>
              <a:buChar char="•"/>
            </a:pPr>
            <a:r>
              <a:rPr lang="pt-BR" dirty="0" smtClean="0"/>
              <a:t> Elaboração da </a:t>
            </a:r>
            <a:r>
              <a:rPr lang="pt-BR" dirty="0"/>
              <a:t>Minuta de Edital; e</a:t>
            </a:r>
          </a:p>
          <a:p>
            <a:pPr marL="285750" indent="71438">
              <a:buFont typeface="Arial" panose="020B0604020202020204" pitchFamily="34" charset="0"/>
              <a:buChar char="•"/>
            </a:pPr>
            <a:r>
              <a:rPr lang="pt-BR" dirty="0" smtClean="0"/>
              <a:t> Elaboração do </a:t>
            </a:r>
            <a:r>
              <a:rPr lang="pt-BR" dirty="0"/>
              <a:t>Parecer </a:t>
            </a:r>
            <a:r>
              <a:rPr lang="pt-BR" dirty="0" smtClean="0"/>
              <a:t>jurídico.</a:t>
            </a:r>
            <a:endParaRPr lang="pt-BR" dirty="0"/>
          </a:p>
          <a:p>
            <a:r>
              <a:rPr lang="pt-BR" b="1" dirty="0"/>
              <a:t>Fase externa da licitação:</a:t>
            </a:r>
          </a:p>
          <a:p>
            <a:pPr marL="285750" indent="71438">
              <a:buFont typeface="Arial" panose="020B0604020202020204" pitchFamily="34" charset="0"/>
              <a:buChar char="•"/>
            </a:pPr>
            <a:r>
              <a:rPr lang="pt-BR" dirty="0" smtClean="0"/>
              <a:t> A </a:t>
            </a:r>
            <a:r>
              <a:rPr lang="pt-BR" dirty="0"/>
              <a:t>publicação do Edital;</a:t>
            </a:r>
          </a:p>
          <a:p>
            <a:pPr marL="285750" indent="71438">
              <a:buFont typeface="Arial" panose="020B0604020202020204" pitchFamily="34" charset="0"/>
              <a:buChar char="•"/>
            </a:pPr>
            <a:r>
              <a:rPr lang="pt-BR" dirty="0" smtClean="0"/>
              <a:t> Encaminhar </a:t>
            </a:r>
            <a:r>
              <a:rPr lang="pt-BR" dirty="0"/>
              <a:t>os documentos e informações referentes ao </a:t>
            </a:r>
            <a:r>
              <a:rPr lang="pt-BR" dirty="0" smtClean="0"/>
              <a:t>SRP ao </a:t>
            </a:r>
            <a:r>
              <a:rPr lang="pt-BR" dirty="0"/>
              <a:t>controle externo.</a:t>
            </a:r>
          </a:p>
          <a:p>
            <a:pPr marL="285750" indent="71438">
              <a:buFont typeface="Arial" panose="020B0604020202020204" pitchFamily="34" charset="0"/>
              <a:buChar char="•"/>
            </a:pPr>
            <a:r>
              <a:rPr lang="pt-BR" dirty="0" smtClean="0"/>
              <a:t> Responder </a:t>
            </a:r>
            <a:r>
              <a:rPr lang="pt-BR" dirty="0"/>
              <a:t>os recursos e </a:t>
            </a:r>
            <a:r>
              <a:rPr lang="pt-BR" dirty="0" smtClean="0"/>
              <a:t>esclarecimentos </a:t>
            </a:r>
            <a:r>
              <a:rPr lang="pt-BR" dirty="0"/>
              <a:t>do certame;</a:t>
            </a:r>
          </a:p>
          <a:p>
            <a:pPr marL="285750" indent="71438">
              <a:buFont typeface="Arial" panose="020B0604020202020204" pitchFamily="34" charset="0"/>
              <a:buChar char="•"/>
            </a:pPr>
            <a:r>
              <a:rPr lang="pt-BR" dirty="0" smtClean="0"/>
              <a:t> Publicação </a:t>
            </a:r>
            <a:r>
              <a:rPr lang="pt-BR" dirty="0"/>
              <a:t>do resultado; </a:t>
            </a:r>
            <a:r>
              <a:rPr lang="pt-BR" dirty="0" smtClean="0"/>
              <a:t>e,</a:t>
            </a:r>
            <a:endParaRPr lang="pt-BR" dirty="0"/>
          </a:p>
          <a:p>
            <a:pPr marL="285750" indent="71438">
              <a:buFont typeface="Arial" panose="020B0604020202020204" pitchFamily="34" charset="0"/>
              <a:buChar char="•"/>
            </a:pPr>
            <a:r>
              <a:rPr lang="pt-BR" dirty="0" smtClean="0"/>
              <a:t> Homologação.</a:t>
            </a:r>
            <a:endParaRPr lang="pt-BR" dirty="0"/>
          </a:p>
          <a:p>
            <a:r>
              <a:rPr lang="pt-BR" b="1" dirty="0"/>
              <a:t>O gerenciamento</a:t>
            </a:r>
            <a:r>
              <a:rPr lang="pt-BR" dirty="0"/>
              <a:t>;</a:t>
            </a:r>
          </a:p>
          <a:p>
            <a:pPr marL="285750" indent="71438">
              <a:buFont typeface="Arial" panose="020B0604020202020204" pitchFamily="34" charset="0"/>
              <a:buChar char="•"/>
            </a:pPr>
            <a:r>
              <a:rPr lang="pt-BR" dirty="0" smtClean="0"/>
              <a:t> Das </a:t>
            </a:r>
            <a:r>
              <a:rPr lang="pt-BR" dirty="0"/>
              <a:t>saídas,</a:t>
            </a:r>
          </a:p>
          <a:p>
            <a:pPr marL="285750" indent="71438">
              <a:buFont typeface="Arial" panose="020B0604020202020204" pitchFamily="34" charset="0"/>
              <a:buChar char="•"/>
            </a:pPr>
            <a:r>
              <a:rPr lang="pt-BR" dirty="0" smtClean="0"/>
              <a:t> Reequilíbrio</a:t>
            </a:r>
            <a:r>
              <a:rPr lang="pt-BR" dirty="0"/>
              <a:t>, </a:t>
            </a:r>
            <a:r>
              <a:rPr lang="pt-BR" dirty="0" smtClean="0"/>
              <a:t>Troca </a:t>
            </a:r>
            <a:r>
              <a:rPr lang="pt-BR" dirty="0"/>
              <a:t>de marca  e Adesões, caso houver;</a:t>
            </a:r>
          </a:p>
          <a:p>
            <a:r>
              <a:rPr lang="pt-BR" dirty="0"/>
              <a:t> </a:t>
            </a:r>
          </a:p>
        </p:txBody>
      </p:sp>
      <p:sp>
        <p:nvSpPr>
          <p:cNvPr id="2" name="CaixaDeTexto 1">
            <a:extLst>
              <a:ext uri="{FF2B5EF4-FFF2-40B4-BE49-F238E27FC236}">
                <a16:creationId xmlns:a16="http://schemas.microsoft.com/office/drawing/2014/main" id="{A93C0563-F090-1BA3-C8E8-EB98435C42C4}"/>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participar das Atas</a:t>
            </a:r>
          </a:p>
          <a:p>
            <a:endParaRPr lang="pt-BR" dirty="0"/>
          </a:p>
        </p:txBody>
      </p:sp>
    </p:spTree>
    <p:extLst>
      <p:ext uri="{BB962C8B-B14F-4D97-AF65-F5344CB8AC3E}">
        <p14:creationId xmlns:p14="http://schemas.microsoft.com/office/powerpoint/2010/main" val="190538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3" name="CaixaDeTexto 2">
            <a:extLst>
              <a:ext uri="{FF2B5EF4-FFF2-40B4-BE49-F238E27FC236}">
                <a16:creationId xmlns:a16="http://schemas.microsoft.com/office/drawing/2014/main" id="{4A01EE0D-8143-07C1-6048-2E9EBBFC6262}"/>
              </a:ext>
            </a:extLst>
          </p:cNvPr>
          <p:cNvSpPr txBox="1"/>
          <p:nvPr/>
        </p:nvSpPr>
        <p:spPr>
          <a:xfrm>
            <a:off x="1070517" y="500463"/>
            <a:ext cx="5635083" cy="738664"/>
          </a:xfrm>
          <a:prstGeom prst="rect">
            <a:avLst/>
          </a:prstGeom>
          <a:noFill/>
        </p:spPr>
        <p:txBody>
          <a:bodyPr wrap="square">
            <a:spAutoFit/>
          </a:bodyPr>
          <a:lstStyle/>
          <a:p>
            <a:pPr algn="just"/>
            <a:r>
              <a:rPr lang="pt-BR" b="0" i="0" dirty="0">
                <a:solidFill>
                  <a:srgbClr val="333333"/>
                </a:solidFill>
                <a:effectLst/>
                <a:latin typeface="Open Sans" panose="020B0606030504020204" pitchFamily="34" charset="0"/>
              </a:rPr>
              <a:t>Oficina: Procedimento para participar das Atas de Registro de Preços e Adesão de Ata de Registro de Preço do Estado do Mato Grosso do Sul</a:t>
            </a:r>
            <a:endParaRPr lang="pt-BR" dirty="0"/>
          </a:p>
        </p:txBody>
      </p:sp>
      <p:sp>
        <p:nvSpPr>
          <p:cNvPr id="4" name="CaixaDeTexto 3">
            <a:extLst>
              <a:ext uri="{FF2B5EF4-FFF2-40B4-BE49-F238E27FC236}">
                <a16:creationId xmlns:a16="http://schemas.microsoft.com/office/drawing/2014/main" id="{D290444B-D678-3FB0-870B-03056A5554A5}"/>
              </a:ext>
            </a:extLst>
          </p:cNvPr>
          <p:cNvSpPr txBox="1"/>
          <p:nvPr/>
        </p:nvSpPr>
        <p:spPr>
          <a:xfrm>
            <a:off x="1167161" y="1239127"/>
            <a:ext cx="6690731" cy="769441"/>
          </a:xfrm>
          <a:prstGeom prst="rect">
            <a:avLst/>
          </a:prstGeom>
          <a:noFill/>
        </p:spPr>
        <p:txBody>
          <a:bodyPr wrap="square" rtlCol="0">
            <a:spAutoFit/>
          </a:bodyPr>
          <a:lstStyle/>
          <a:p>
            <a:pPr marL="342900" indent="-342900">
              <a:buFont typeface="+mj-lt"/>
              <a:buAutoNum type="arabicPeriod"/>
            </a:pPr>
            <a:endParaRPr lang="pt-BR" dirty="0"/>
          </a:p>
          <a:p>
            <a:pPr algn="ctr"/>
            <a:r>
              <a:rPr lang="pt-BR" sz="1600" b="1" dirty="0"/>
              <a:t>Quais são os procedimentos para participar das Atas?</a:t>
            </a:r>
          </a:p>
          <a:p>
            <a:endParaRPr lang="pt-BR" dirty="0"/>
          </a:p>
        </p:txBody>
      </p:sp>
      <p:sp>
        <p:nvSpPr>
          <p:cNvPr id="2" name="CaixaDeTexto 1">
            <a:extLst>
              <a:ext uri="{FF2B5EF4-FFF2-40B4-BE49-F238E27FC236}">
                <a16:creationId xmlns:a16="http://schemas.microsoft.com/office/drawing/2014/main" id="{6CBE9924-1E62-8ED7-2D09-164545F3B5BD}"/>
              </a:ext>
            </a:extLst>
          </p:cNvPr>
          <p:cNvSpPr txBox="1"/>
          <p:nvPr/>
        </p:nvSpPr>
        <p:spPr>
          <a:xfrm>
            <a:off x="877229" y="2008568"/>
            <a:ext cx="7605132" cy="3323987"/>
          </a:xfrm>
          <a:prstGeom prst="rect">
            <a:avLst/>
          </a:prstGeom>
          <a:noFill/>
        </p:spPr>
        <p:txBody>
          <a:bodyPr wrap="square" rtlCol="0">
            <a:spAutoFit/>
          </a:bodyPr>
          <a:lstStyle/>
          <a:p>
            <a:pPr algn="ctr"/>
            <a:r>
              <a:rPr lang="pt-BR" b="1" dirty="0"/>
              <a:t>Intenção de Registro de Preços - IRP.</a:t>
            </a:r>
          </a:p>
          <a:p>
            <a:pPr algn="just"/>
            <a:r>
              <a:rPr lang="pt-BR" dirty="0"/>
              <a:t>Procedimento prévio para divulgação dos itens a serem contratados a fim de possibilitar a participação de outros órgãos e entidades na respectiva Ata de Registro de Preços (ARP) e determinar a estimativa total de quantidades da contratação, conforme art. </a:t>
            </a:r>
            <a:r>
              <a:rPr lang="pt-BR" dirty="0" smtClean="0"/>
              <a:t>2º, </a:t>
            </a:r>
            <a:r>
              <a:rPr lang="pt-BR" dirty="0"/>
              <a:t>inciso I, do Decreto Estadual 16.122/2022.</a:t>
            </a:r>
          </a:p>
          <a:p>
            <a:pPr algn="ctr"/>
            <a:endParaRPr lang="pt-BR" b="1" dirty="0"/>
          </a:p>
          <a:p>
            <a:pPr algn="ctr"/>
            <a:endParaRPr lang="pt-BR" b="1" dirty="0"/>
          </a:p>
          <a:p>
            <a:pPr algn="ctr"/>
            <a:r>
              <a:rPr lang="pt-BR" b="1" dirty="0"/>
              <a:t>Como será o procedimento para abertura Intenção de Registro de Preços - IRP</a:t>
            </a:r>
          </a:p>
          <a:p>
            <a:pPr algn="just"/>
            <a:r>
              <a:rPr lang="pt-BR" dirty="0"/>
              <a:t>Para possibilitar a participação de outros órgãos, o procedimento público de IRP será divulgado no Portal da Central de Compras do Estado de Mato Grosso do Sul, pelo Sistema Gestor de Compras (SGC) ou por correspondência eletrônica, para que os municípios </a:t>
            </a:r>
            <a:r>
              <a:rPr lang="pt-BR" dirty="0" smtClean="0"/>
              <a:t>manifestem </a:t>
            </a:r>
            <a:r>
              <a:rPr lang="pt-BR" dirty="0"/>
              <a:t>interesse em participar </a:t>
            </a:r>
            <a:r>
              <a:rPr lang="pt-BR" dirty="0" smtClean="0"/>
              <a:t>do SRP</a:t>
            </a:r>
            <a:r>
              <a:rPr lang="pt-BR" dirty="0"/>
              <a:t>.</a:t>
            </a:r>
          </a:p>
          <a:p>
            <a:pPr algn="just"/>
            <a:endParaRPr lang="pt-BR" dirty="0"/>
          </a:p>
          <a:p>
            <a:pPr algn="just"/>
            <a:endParaRPr lang="pt-BR" dirty="0"/>
          </a:p>
          <a:p>
            <a:endParaRPr lang="pt-BR" dirty="0"/>
          </a:p>
        </p:txBody>
      </p:sp>
    </p:spTree>
    <p:extLst>
      <p:ext uri="{BB962C8B-B14F-4D97-AF65-F5344CB8AC3E}">
        <p14:creationId xmlns:p14="http://schemas.microsoft.com/office/powerpoint/2010/main" val="425469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participar das Atas</a:t>
            </a:r>
          </a:p>
          <a:p>
            <a:endParaRPr lang="pt-BR" dirty="0"/>
          </a:p>
        </p:txBody>
      </p:sp>
      <p:sp>
        <p:nvSpPr>
          <p:cNvPr id="5" name="CaixaDeTexto 4">
            <a:extLst>
              <a:ext uri="{FF2B5EF4-FFF2-40B4-BE49-F238E27FC236}">
                <a16:creationId xmlns:a16="http://schemas.microsoft.com/office/drawing/2014/main" id="{9E4D646F-5510-C6F5-F7F7-506022829048}"/>
              </a:ext>
            </a:extLst>
          </p:cNvPr>
          <p:cNvSpPr txBox="1"/>
          <p:nvPr/>
        </p:nvSpPr>
        <p:spPr>
          <a:xfrm>
            <a:off x="830735" y="1280437"/>
            <a:ext cx="7798419" cy="3539430"/>
          </a:xfrm>
          <a:prstGeom prst="rect">
            <a:avLst/>
          </a:prstGeom>
          <a:noFill/>
        </p:spPr>
        <p:txBody>
          <a:bodyPr wrap="square" rtlCol="0">
            <a:spAutoFit/>
          </a:bodyPr>
          <a:lstStyle/>
          <a:p>
            <a:pPr algn="just"/>
            <a:r>
              <a:rPr lang="pt-BR" dirty="0"/>
              <a:t> </a:t>
            </a:r>
            <a:r>
              <a:rPr lang="pt-BR" dirty="0" smtClean="0"/>
              <a:t>Cabe ao órgão gerenciador (art. 9º, do Decreto Estadual nº 16122/2023):</a:t>
            </a:r>
            <a:endParaRPr lang="pt-BR" dirty="0"/>
          </a:p>
          <a:p>
            <a:pPr marL="449263" lvl="1" algn="just">
              <a:tabLst>
                <a:tab pos="7532688" algn="l"/>
              </a:tabLst>
            </a:pPr>
            <a:r>
              <a:rPr lang="pt-BR" dirty="0"/>
              <a:t>I - convocar, por correspondência eletrônica ou outro meio eficaz, os órgãos para manifestarem interesse na contratação, observado o prazo mínimo de 08 (oito) dias uteis  conforme definido no caput do art. 86 da Lei Federal nº 14.133, de 2021.</a:t>
            </a:r>
          </a:p>
          <a:p>
            <a:pPr marL="449263" lvl="1" algn="just">
              <a:tabLst>
                <a:tab pos="7532688" algn="l"/>
              </a:tabLst>
            </a:pPr>
            <a:endParaRPr lang="pt-BR" dirty="0"/>
          </a:p>
          <a:p>
            <a:pPr algn="just"/>
            <a:r>
              <a:rPr lang="pt-BR" dirty="0" smtClean="0"/>
              <a:t>Caberá aos órgãos o envio da manifestação de interesse do SRP, aprovada pela autoridade competente, contendo os seguintes elementos (Art. 11, Decreto Estadual nº 16.122/2023):</a:t>
            </a:r>
            <a:endParaRPr lang="pt-BR" dirty="0"/>
          </a:p>
          <a:p>
            <a:pPr marL="342900" indent="14288" algn="just">
              <a:buAutoNum type="alphaLcParenR"/>
            </a:pPr>
            <a:r>
              <a:rPr lang="pt-BR" dirty="0" smtClean="0"/>
              <a:t> a </a:t>
            </a:r>
            <a:r>
              <a:rPr lang="pt-BR" dirty="0"/>
              <a:t>descrição da necessidade da contratação;</a:t>
            </a:r>
          </a:p>
          <a:p>
            <a:pPr marL="342900" indent="14288" algn="just">
              <a:buAutoNum type="alphaLcParenR"/>
            </a:pPr>
            <a:r>
              <a:rPr lang="pt-BR" dirty="0" smtClean="0"/>
              <a:t> a </a:t>
            </a:r>
            <a:r>
              <a:rPr lang="pt-BR" dirty="0"/>
              <a:t>referência a outros instrumentos de planejamento do órgão, se houver, tais como, Plano de Contratações Anual (PCA), planos de trabalho, entre outros;</a:t>
            </a:r>
          </a:p>
          <a:p>
            <a:pPr marL="342900" indent="14288" algn="just">
              <a:buAutoNum type="alphaLcParenR"/>
            </a:pPr>
            <a:r>
              <a:rPr lang="pt-BR" dirty="0" smtClean="0"/>
              <a:t> as </a:t>
            </a:r>
            <a:r>
              <a:rPr lang="pt-BR" dirty="0"/>
              <a:t>estimativas das quantidades para a contratação, acompanhadas das memórias de cálculo e dos documentos que lhes dão suporte;</a:t>
            </a:r>
          </a:p>
          <a:p>
            <a:pPr marL="342900" indent="14288" algn="just">
              <a:buAutoNum type="alphaLcParenR"/>
            </a:pPr>
            <a:r>
              <a:rPr lang="pt-BR" dirty="0" smtClean="0"/>
              <a:t> local </a:t>
            </a:r>
            <a:r>
              <a:rPr lang="pt-BR" dirty="0"/>
              <a:t>de entrega, e </a:t>
            </a:r>
            <a:r>
              <a:rPr lang="pt-BR" dirty="0" smtClean="0"/>
              <a:t>horário;  </a:t>
            </a:r>
            <a:endParaRPr lang="pt-BR" dirty="0"/>
          </a:p>
          <a:p>
            <a:pPr marL="342900" indent="14288" algn="just">
              <a:buAutoNum type="alphaLcParenR"/>
            </a:pPr>
            <a:r>
              <a:rPr lang="pt-BR" dirty="0" smtClean="0"/>
              <a:t> a </a:t>
            </a:r>
            <a:r>
              <a:rPr lang="pt-BR" dirty="0"/>
              <a:t>identificação do servidor responsável por sua elaboração, com a especificação da matrícula e cargo/função que </a:t>
            </a:r>
            <a:r>
              <a:rPr lang="pt-BR" dirty="0" smtClean="0"/>
              <a:t>exerce.</a:t>
            </a:r>
            <a:endParaRPr lang="pt-BR" dirty="0"/>
          </a:p>
          <a:p>
            <a:pPr algn="just"/>
            <a:endParaRPr lang="pt-BR" dirty="0"/>
          </a:p>
        </p:txBody>
      </p:sp>
    </p:spTree>
    <p:extLst>
      <p:ext uri="{BB962C8B-B14F-4D97-AF65-F5344CB8AC3E}">
        <p14:creationId xmlns:p14="http://schemas.microsoft.com/office/powerpoint/2010/main" val="10302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t>
            </a:r>
            <a:r>
              <a:rPr lang="pt-BR" sz="1600" dirty="0" smtClean="0"/>
              <a:t>às </a:t>
            </a:r>
            <a:r>
              <a:rPr lang="pt-BR" sz="1600" dirty="0"/>
              <a:t>atas vigentes</a:t>
            </a:r>
          </a:p>
          <a:p>
            <a:endParaRPr lang="pt-BR" dirty="0"/>
          </a:p>
        </p:txBody>
      </p:sp>
      <p:sp>
        <p:nvSpPr>
          <p:cNvPr id="4" name="CaixaDeTexto 3">
            <a:extLst>
              <a:ext uri="{FF2B5EF4-FFF2-40B4-BE49-F238E27FC236}">
                <a16:creationId xmlns:a16="http://schemas.microsoft.com/office/drawing/2014/main" id="{BC46E8D1-1661-83FB-6ABB-8B9514AA97E0}"/>
              </a:ext>
            </a:extLst>
          </p:cNvPr>
          <p:cNvSpPr txBox="1"/>
          <p:nvPr/>
        </p:nvSpPr>
        <p:spPr>
          <a:xfrm>
            <a:off x="1092820" y="1883044"/>
            <a:ext cx="7284204" cy="1600438"/>
          </a:xfrm>
          <a:prstGeom prst="rect">
            <a:avLst/>
          </a:prstGeom>
          <a:noFill/>
        </p:spPr>
        <p:txBody>
          <a:bodyPr wrap="square" rtlCol="0">
            <a:spAutoFit/>
          </a:bodyPr>
          <a:lstStyle/>
          <a:p>
            <a:pPr algn="just"/>
            <a:r>
              <a:rPr lang="pt-BR" dirty="0"/>
              <a:t>Durante a vigência da Ata de Registro de Preços – ARP</a:t>
            </a:r>
            <a:r>
              <a:rPr lang="pt-BR" dirty="0" smtClean="0"/>
              <a:t>, os Municípios poderão encaminhar para o e-mail</a:t>
            </a:r>
            <a:r>
              <a:rPr lang="pt-BR" dirty="0"/>
              <a:t>: </a:t>
            </a:r>
            <a:r>
              <a:rPr lang="pt-BR" dirty="0" smtClean="0">
                <a:hlinkClick r:id="rId4"/>
              </a:rPr>
              <a:t>atasderegistro@sad.ms.gov.br</a:t>
            </a:r>
            <a:r>
              <a:rPr lang="pt-BR" dirty="0" smtClean="0"/>
              <a:t> sua solicitação com o pedido de utilização. </a:t>
            </a:r>
          </a:p>
          <a:p>
            <a:pPr algn="just"/>
            <a:endParaRPr lang="pt-BR" dirty="0"/>
          </a:p>
          <a:p>
            <a:pPr algn="just"/>
            <a:r>
              <a:rPr lang="pt-BR" dirty="0"/>
              <a:t>Solicitação de adesão: documento por meio do qual a autoridade competente do órgão </a:t>
            </a:r>
            <a:r>
              <a:rPr lang="pt-BR" dirty="0" smtClean="0"/>
              <a:t>solicita </a:t>
            </a:r>
            <a:r>
              <a:rPr lang="pt-BR" dirty="0"/>
              <a:t>adesão à ARP, em consonância com as condições estabelecidas pelo órgão gerenciador.</a:t>
            </a:r>
          </a:p>
        </p:txBody>
      </p:sp>
    </p:spTree>
    <p:extLst>
      <p:ext uri="{BB962C8B-B14F-4D97-AF65-F5344CB8AC3E}">
        <p14:creationId xmlns:p14="http://schemas.microsoft.com/office/powerpoint/2010/main" val="345611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2" name="CaixaDeTexto 1">
            <a:extLst>
              <a:ext uri="{FF2B5EF4-FFF2-40B4-BE49-F238E27FC236}">
                <a16:creationId xmlns:a16="http://schemas.microsoft.com/office/drawing/2014/main" id="{EBEDAEEE-D4BC-07C2-A9D8-B20D050E785F}"/>
              </a:ext>
            </a:extLst>
          </p:cNvPr>
          <p:cNvSpPr txBox="1"/>
          <p:nvPr/>
        </p:nvSpPr>
        <p:spPr>
          <a:xfrm>
            <a:off x="1092820" y="584922"/>
            <a:ext cx="5657385" cy="553998"/>
          </a:xfrm>
          <a:prstGeom prst="rect">
            <a:avLst/>
          </a:prstGeom>
          <a:noFill/>
        </p:spPr>
        <p:txBody>
          <a:bodyPr wrap="square" rtlCol="0">
            <a:spAutoFit/>
          </a:bodyPr>
          <a:lstStyle/>
          <a:p>
            <a:pPr algn="ctr"/>
            <a:r>
              <a:rPr lang="pt-BR" dirty="0"/>
              <a:t>O</a:t>
            </a:r>
            <a:r>
              <a:rPr lang="pt-BR" sz="1600" dirty="0"/>
              <a:t>s procedimentos para adesão </a:t>
            </a:r>
            <a:r>
              <a:rPr lang="pt-BR" sz="1600" dirty="0" smtClean="0"/>
              <a:t>às </a:t>
            </a:r>
            <a:r>
              <a:rPr lang="pt-BR" sz="1600" dirty="0"/>
              <a:t>atas vigentes</a:t>
            </a:r>
          </a:p>
          <a:p>
            <a:endParaRPr lang="pt-BR" dirty="0"/>
          </a:p>
        </p:txBody>
      </p:sp>
      <p:pic>
        <p:nvPicPr>
          <p:cNvPr id="3" name="Imagem 2"/>
          <p:cNvPicPr>
            <a:picLocks noChangeAspect="1"/>
          </p:cNvPicPr>
          <p:nvPr/>
        </p:nvPicPr>
        <p:blipFill>
          <a:blip r:embed="rId4"/>
          <a:stretch>
            <a:fillRect/>
          </a:stretch>
        </p:blipFill>
        <p:spPr>
          <a:xfrm>
            <a:off x="2046329" y="1586227"/>
            <a:ext cx="3354614" cy="3394158"/>
          </a:xfrm>
          <a:prstGeom prst="rect">
            <a:avLst/>
          </a:prstGeom>
        </p:spPr>
      </p:pic>
      <p:sp>
        <p:nvSpPr>
          <p:cNvPr id="5" name="CaixaDeTexto 4"/>
          <p:cNvSpPr txBox="1"/>
          <p:nvPr/>
        </p:nvSpPr>
        <p:spPr>
          <a:xfrm>
            <a:off x="2046329" y="1278450"/>
            <a:ext cx="3750365" cy="307777"/>
          </a:xfrm>
          <a:prstGeom prst="rect">
            <a:avLst/>
          </a:prstGeom>
          <a:noFill/>
        </p:spPr>
        <p:txBody>
          <a:bodyPr wrap="square" rtlCol="0">
            <a:spAutoFit/>
          </a:bodyPr>
          <a:lstStyle/>
          <a:p>
            <a:r>
              <a:rPr lang="pt-BR" dirty="0" smtClean="0"/>
              <a:t>ANEXAR O PEDIDO DE UTLIZAÇÃO</a:t>
            </a:r>
            <a:endParaRPr lang="pt-BR" dirty="0"/>
          </a:p>
        </p:txBody>
      </p:sp>
    </p:spTree>
    <p:extLst>
      <p:ext uri="{BB962C8B-B14F-4D97-AF65-F5344CB8AC3E}">
        <p14:creationId xmlns:p14="http://schemas.microsoft.com/office/powerpoint/2010/main" val="28487570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1236</Words>
  <Application>Microsoft Office PowerPoint</Application>
  <PresentationFormat>Apresentação na tela (16:9)</PresentationFormat>
  <Paragraphs>113</Paragraphs>
  <Slides>17</Slides>
  <Notes>17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17</vt:i4>
      </vt:variant>
    </vt:vector>
  </HeadingPairs>
  <TitlesOfParts>
    <vt:vector size="21" baseType="lpstr">
      <vt:lpstr>Arial</vt:lpstr>
      <vt:lpstr>Open Sans</vt:lpstr>
      <vt:lpstr>Wingdings</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Leticia Gonçalves de Miranda</dc:creator>
  <cp:lastModifiedBy>Leticia Gonçalves de Miranda</cp:lastModifiedBy>
  <cp:revision>46</cp:revision>
  <dcterms:modified xsi:type="dcterms:W3CDTF">2023-09-18T17:51:02Z</dcterms:modified>
</cp:coreProperties>
</file>