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418" r:id="rId4"/>
    <p:sldId id="431" r:id="rId5"/>
    <p:sldId id="430" r:id="rId6"/>
    <p:sldId id="432" r:id="rId7"/>
    <p:sldId id="433" r:id="rId8"/>
    <p:sldId id="458" r:id="rId9"/>
    <p:sldId id="434" r:id="rId10"/>
    <p:sldId id="429" r:id="rId11"/>
    <p:sldId id="435" r:id="rId12"/>
    <p:sldId id="436" r:id="rId13"/>
    <p:sldId id="437" r:id="rId14"/>
    <p:sldId id="439" r:id="rId15"/>
    <p:sldId id="442" r:id="rId16"/>
    <p:sldId id="441" r:id="rId17"/>
    <p:sldId id="438" r:id="rId18"/>
    <p:sldId id="440" r:id="rId19"/>
    <p:sldId id="443" r:id="rId20"/>
    <p:sldId id="445" r:id="rId21"/>
    <p:sldId id="446" r:id="rId22"/>
    <p:sldId id="444" r:id="rId23"/>
    <p:sldId id="447" r:id="rId24"/>
    <p:sldId id="450" r:id="rId25"/>
    <p:sldId id="451" r:id="rId26"/>
    <p:sldId id="448" r:id="rId27"/>
    <p:sldId id="449" r:id="rId28"/>
    <p:sldId id="452" r:id="rId29"/>
    <p:sldId id="453" r:id="rId30"/>
    <p:sldId id="454" r:id="rId31"/>
    <p:sldId id="456" r:id="rId32"/>
    <p:sldId id="455" r:id="rId33"/>
    <p:sldId id="457" r:id="rId34"/>
    <p:sldId id="258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1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063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967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208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1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413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654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65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24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178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786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859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331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179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58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676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474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292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47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847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35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5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351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789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706f81b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706f81b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99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15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67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97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991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3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9-2022/2021/lei/L14133.htm#art155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9-2022/2021/lei/L14133.htm#art15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9-2022/2021/lei/L14133.htm#art155i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9-2022/2021/lei/L14133.htm#art155vii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1-2014/2013/Lei/L12846.htm#art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9-2022/2021/lei/L14133.htm#art156i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9-2022/2021/lei/L14133.htm#art156ii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1-2014/2013/Lei/L12846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1-2014/2013/Lei/L12846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9-2022/2021/lei/L14133.htm#art156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planalto.gov.br/ccivil_03/_ato2019-2022/2021/lei/L14133.htm#art155xii" TargetMode="External"/><Relationship Id="rId4" Type="http://schemas.openxmlformats.org/officeDocument/2006/relationships/hyperlink" Target="http://www.planalto.gov.br/ccivil_03/_ato2019-2022/2021/lei/L14133.htm#art155vii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007CE-9550-7618-6B69-9C8C4CBD6F1D}"/>
              </a:ext>
            </a:extLst>
          </p:cNvPr>
          <p:cNvSpPr txBox="1"/>
          <p:nvPr/>
        </p:nvSpPr>
        <p:spPr>
          <a:xfrm>
            <a:off x="591266" y="3609477"/>
            <a:ext cx="833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INFRAÇÕES E SANÇÕES NA LEI 14.133/2021 - NLLC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2E3CB7-5614-18CD-8D10-7C457EAF3A90}"/>
              </a:ext>
            </a:extLst>
          </p:cNvPr>
          <p:cNvSpPr txBox="1"/>
          <p:nvPr/>
        </p:nvSpPr>
        <p:spPr>
          <a:xfrm>
            <a:off x="4805756" y="4620128"/>
            <a:ext cx="38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</a:rPr>
              <a:t>Eduardo dos Santos Dionizio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Art. 155 – Infrações</a:t>
            </a:r>
            <a:br>
              <a:rPr lang="pt-BR" sz="2100" b="1" dirty="0">
                <a:solidFill>
                  <a:srgbClr val="3333FF"/>
                </a:solidFill>
              </a:rPr>
            </a:br>
            <a:r>
              <a:rPr lang="pt-BR" sz="2100" b="1" dirty="0">
                <a:solidFill>
                  <a:srgbClr val="3333FF"/>
                </a:solidFill>
              </a:rPr>
              <a:t>(CONTRATUAIS)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FBF6D9D-300B-1D45-E12A-CF2E467F8A89}"/>
              </a:ext>
            </a:extLst>
          </p:cNvPr>
          <p:cNvSpPr txBox="1">
            <a:spLocks/>
          </p:cNvSpPr>
          <p:nvPr/>
        </p:nvSpPr>
        <p:spPr>
          <a:xfrm>
            <a:off x="477618" y="1368162"/>
            <a:ext cx="7525101" cy="33138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Art. 155. O licitante ou o contratado </a:t>
            </a:r>
            <a:r>
              <a:rPr lang="pt-B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será responsabilizado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100" u="sng" dirty="0">
                <a:latin typeface="Segoe UI" panose="020B0502040204020203" pitchFamily="34" charset="0"/>
                <a:cs typeface="Segoe UI" panose="020B0502040204020203" pitchFamily="34" charset="0"/>
              </a:rPr>
              <a:t>administrativamente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 pelas seguintes </a:t>
            </a:r>
            <a:r>
              <a:rPr lang="pt-B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infrações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I - dar causa à </a:t>
            </a:r>
            <a:r>
              <a:rPr lang="pt-B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inexecução parcial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 do contrato; </a:t>
            </a:r>
            <a:r>
              <a:rPr lang="pt-BR" sz="21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(ADVERTÊNCIA)</a:t>
            </a:r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II - dar causa à </a:t>
            </a:r>
            <a:r>
              <a:rPr lang="pt-B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inexecução parcial do contrato que </a:t>
            </a:r>
            <a:r>
              <a:rPr lang="pt-BR" sz="21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cause grave dano</a:t>
            </a:r>
            <a:r>
              <a:rPr lang="pt-B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à Administração, </a:t>
            </a:r>
            <a:r>
              <a:rPr lang="pt-BR" sz="2100" u="sng" dirty="0">
                <a:latin typeface="Segoe UI" panose="020B0502040204020203" pitchFamily="34" charset="0"/>
                <a:cs typeface="Segoe UI" panose="020B0502040204020203" pitchFamily="34" charset="0"/>
              </a:rPr>
              <a:t>ao funcionamento dos serviços públicos ou ao interesse coletivo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III - dar causa à </a:t>
            </a:r>
            <a:r>
              <a:rPr lang="pt-B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inexecução total 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do contrato;</a:t>
            </a: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VII - ensejar o</a:t>
            </a:r>
            <a:r>
              <a:rPr lang="pt-B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 retardamento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pt-B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execução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 ou da </a:t>
            </a:r>
            <a:r>
              <a:rPr lang="pt-B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entrega do objeto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 da licitação </a:t>
            </a:r>
            <a:r>
              <a:rPr lang="pt-BR" sz="2100" u="sng" dirty="0">
                <a:latin typeface="Segoe UI" panose="020B0502040204020203" pitchFamily="34" charset="0"/>
                <a:cs typeface="Segoe UI" panose="020B0502040204020203" pitchFamily="34" charset="0"/>
              </a:rPr>
              <a:t>sem motivo justificado</a:t>
            </a:r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7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Art. 155 – Infrações</a:t>
            </a:r>
            <a:br>
              <a:rPr lang="pt-BR" sz="2100" b="1" dirty="0">
                <a:solidFill>
                  <a:srgbClr val="3333FF"/>
                </a:solidFill>
              </a:rPr>
            </a:br>
            <a:r>
              <a:rPr lang="pt-BR" sz="2100" b="1" dirty="0">
                <a:solidFill>
                  <a:srgbClr val="3333FF"/>
                </a:solidFill>
              </a:rPr>
              <a:t>(COMUNS)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BA36DA9-AEB7-F887-D51D-FA68230EF262}"/>
              </a:ext>
            </a:extLst>
          </p:cNvPr>
          <p:cNvSpPr txBox="1">
            <a:spLocks/>
          </p:cNvSpPr>
          <p:nvPr/>
        </p:nvSpPr>
        <p:spPr>
          <a:xfrm>
            <a:off x="666893" y="1301126"/>
            <a:ext cx="7899592" cy="338087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Art. 155. O licitante ou o contratado será responsabilizado administrativamente pelas seguintes infrações:</a:t>
            </a:r>
          </a:p>
          <a:p>
            <a:pPr algn="just"/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(...)</a:t>
            </a: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VIII - apresentar </a:t>
            </a:r>
            <a:r>
              <a:rPr lang="pt-BR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declaração ou documentação falsa 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exigida para o certame ou prestar</a:t>
            </a:r>
            <a:r>
              <a:rPr lang="pt-BR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 declaração falsa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 durante a </a:t>
            </a:r>
            <a:r>
              <a:rPr lang="pt-BR" sz="3800" u="sng" dirty="0">
                <a:latin typeface="Segoe UI" panose="020B0502040204020203" pitchFamily="34" charset="0"/>
                <a:cs typeface="Segoe UI" panose="020B0502040204020203" pitchFamily="34" charset="0"/>
              </a:rPr>
              <a:t>licitação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 ou a execução do </a:t>
            </a:r>
            <a:r>
              <a:rPr lang="pt-BR" sz="3800" u="sng" dirty="0">
                <a:latin typeface="Segoe UI" panose="020B0502040204020203" pitchFamily="34" charset="0"/>
                <a:cs typeface="Segoe UI" panose="020B0502040204020203" pitchFamily="34" charset="0"/>
              </a:rPr>
              <a:t>contrato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IX - </a:t>
            </a:r>
            <a:r>
              <a:rPr lang="pt-BR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fraudar 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3800" u="sng" dirty="0">
                <a:latin typeface="Segoe UI" panose="020B0502040204020203" pitchFamily="34" charset="0"/>
                <a:cs typeface="Segoe UI" panose="020B0502040204020203" pitchFamily="34" charset="0"/>
              </a:rPr>
              <a:t>licitação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 ou </a:t>
            </a:r>
            <a:r>
              <a:rPr lang="pt-BR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praticar ato fraudulento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 na execução do </a:t>
            </a:r>
            <a:r>
              <a:rPr lang="pt-BR" sz="3800" u="sng" dirty="0">
                <a:latin typeface="Segoe UI" panose="020B0502040204020203" pitchFamily="34" charset="0"/>
                <a:cs typeface="Segoe UI" panose="020B0502040204020203" pitchFamily="34" charset="0"/>
              </a:rPr>
              <a:t>contrato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X - </a:t>
            </a:r>
            <a:r>
              <a:rPr lang="pt-BR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comportar-se de modo inidôneo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 ou </a:t>
            </a:r>
            <a:r>
              <a:rPr lang="pt-BR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cometer fraude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 de qualquer natureza;</a:t>
            </a:r>
          </a:p>
          <a:p>
            <a:pPr algn="just"/>
            <a:endParaRPr lang="pt-BR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XII - praticar ato lesivo previsto no </a:t>
            </a:r>
            <a:r>
              <a:rPr lang="pt-BR" sz="3800" u="sng" dirty="0">
                <a:latin typeface="Segoe UI" panose="020B0502040204020203" pitchFamily="34" charset="0"/>
                <a:cs typeface="Segoe UI" panose="020B0502040204020203" pitchFamily="34" charset="0"/>
              </a:rPr>
              <a:t>art. 5º da Lei nº 12.846, de 1º de agosto de 2013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pt-BR" sz="3800" dirty="0"/>
              <a:t>atos lesivos à administração pública)</a:t>
            </a:r>
            <a:r>
              <a:rPr lang="pt-BR" sz="3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28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Sanções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B4EAAE7-0D7B-7D76-0457-BC2DDA4654B5}"/>
              </a:ext>
            </a:extLst>
          </p:cNvPr>
          <p:cNvSpPr txBox="1">
            <a:spLocks/>
          </p:cNvSpPr>
          <p:nvPr/>
        </p:nvSpPr>
        <p:spPr>
          <a:xfrm>
            <a:off x="694394" y="1606670"/>
            <a:ext cx="7954592" cy="33413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156. Serão aplicadas ao responsável pelas infrações administrativas previstas nesta Lei as seguintes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sanções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I -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advertência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II -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multa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III -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impedimento de licitar e contratar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IV -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declaração de inidoneidade para licitar ou contratar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68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Sanções; Dosimetria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ADD9E7-C923-92A9-C4E4-C7B09B819A54}"/>
              </a:ext>
            </a:extLst>
          </p:cNvPr>
          <p:cNvSpPr txBox="1"/>
          <p:nvPr/>
        </p:nvSpPr>
        <p:spPr>
          <a:xfrm>
            <a:off x="391886" y="1359633"/>
            <a:ext cx="8428980" cy="305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latin typeface="Segoe UI" panose="020B0502040204020203" pitchFamily="34" charset="0"/>
                <a:cs typeface="Segoe UI" panose="020B0502040204020203" pitchFamily="34" charset="0"/>
              </a:rPr>
              <a:t>156. Serão aplicadas ao responsável pelas infrações administrativas previstas nesta Lei as seguintes sanções:</a:t>
            </a:r>
          </a:p>
          <a:p>
            <a:pPr algn="just"/>
            <a:endParaRPr lang="pt-B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§ 1º Na </a:t>
            </a:r>
            <a:r>
              <a:rPr lang="pt-BR" sz="1400" u="sng" dirty="0">
                <a:latin typeface="Segoe UI" panose="020B0502040204020203" pitchFamily="34" charset="0"/>
                <a:cs typeface="Segoe UI" panose="020B0502040204020203" pitchFamily="34" charset="0"/>
              </a:rPr>
              <a:t>aplicação das sanções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serão considerados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I - a </a:t>
            </a:r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natureza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 e a </a:t>
            </a:r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gravidade da infração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 cometida;</a:t>
            </a:r>
          </a:p>
          <a:p>
            <a:pPr algn="just"/>
            <a:endParaRPr lang="pt-B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II - as </a:t>
            </a:r>
            <a:r>
              <a:rPr lang="pt-BR" sz="1400" u="sng" dirty="0">
                <a:latin typeface="Segoe UI" panose="020B0502040204020203" pitchFamily="34" charset="0"/>
                <a:cs typeface="Segoe UI" panose="020B0502040204020203" pitchFamily="34" charset="0"/>
              </a:rPr>
              <a:t>peculiaridades do caso concreto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III - as </a:t>
            </a:r>
            <a:r>
              <a:rPr lang="pt-BR" sz="1400" u="sng" dirty="0">
                <a:latin typeface="Segoe UI" panose="020B0502040204020203" pitchFamily="34" charset="0"/>
                <a:cs typeface="Segoe UI" panose="020B0502040204020203" pitchFamily="34" charset="0"/>
              </a:rPr>
              <a:t>circunstâncias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agravantes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 ou </a:t>
            </a:r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atenuantes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IV - </a:t>
            </a:r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os danos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 que dela provierem para a Administração Pública;</a:t>
            </a:r>
          </a:p>
          <a:p>
            <a:pPr algn="just"/>
            <a:endParaRPr lang="pt-B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V - a </a:t>
            </a:r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implantação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 ou o </a:t>
            </a:r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aperfeiçoamento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u="sng" dirty="0">
                <a:latin typeface="Segoe UI" panose="020B0502040204020203" pitchFamily="34" charset="0"/>
                <a:cs typeface="Segoe UI" panose="020B0502040204020203" pitchFamily="34" charset="0"/>
              </a:rPr>
              <a:t>de programa de integridade, conforme normas e orientações dos órgãos de controle</a:t>
            </a: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11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Sanções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8EE9BB0-DFB8-4357-A5C2-B6047DD35B19}"/>
              </a:ext>
            </a:extLst>
          </p:cNvPr>
          <p:cNvSpPr txBox="1">
            <a:spLocks/>
          </p:cNvSpPr>
          <p:nvPr/>
        </p:nvSpPr>
        <p:spPr>
          <a:xfrm>
            <a:off x="477618" y="1443788"/>
            <a:ext cx="7954592" cy="35042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§ 2º A sanção prevista no inciso I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(ADVERTÊNCIA)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 caput deste artigo será aplicada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exclusivamente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pela infração administrativa prevista no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inciso I do caput do art. 155 desta Lei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(DAR CAUSA À INEXECUÇÃO PARCIAL DO CONTRATO)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quando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não se justificar a imposição de penalidade mais grave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4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Sanções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8EE9BB0-DFB8-4357-A5C2-B6047DD35B19}"/>
              </a:ext>
            </a:extLst>
          </p:cNvPr>
          <p:cNvSpPr txBox="1">
            <a:spLocks/>
          </p:cNvSpPr>
          <p:nvPr/>
        </p:nvSpPr>
        <p:spPr>
          <a:xfrm>
            <a:off x="477618" y="1443788"/>
            <a:ext cx="7954592" cy="35042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§ 3º A sanção prevista no inciso II do caput deste artigo </a:t>
            </a:r>
            <a:r>
              <a:rPr lang="pt-B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(MULTA)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calculada na forma do edital ou do contrato,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não poderá ser inferior a 0,5% (cinco décimos por cento) nem superior a 30% (trinta por cento) do valor do contrato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licitado ou celebrado com contratação direta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será aplicada ao responsável por qualquer das infrações administrativas previstas no 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art. 155 desta Lei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(pode ser cumulada com as demais sanções)</a:t>
            </a:r>
          </a:p>
        </p:txBody>
      </p:sp>
    </p:spTree>
    <p:extLst>
      <p:ext uri="{BB962C8B-B14F-4D97-AF65-F5344CB8AC3E}">
        <p14:creationId xmlns:p14="http://schemas.microsoft.com/office/powerpoint/2010/main" val="120228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Sanções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821E887-B13D-745A-53E0-6C2A89E9090F}"/>
              </a:ext>
            </a:extLst>
          </p:cNvPr>
          <p:cNvSpPr txBox="1">
            <a:spLocks/>
          </p:cNvSpPr>
          <p:nvPr/>
        </p:nvSpPr>
        <p:spPr>
          <a:xfrm>
            <a:off x="477618" y="1443788"/>
            <a:ext cx="8171368" cy="35042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§ 4º A sanção prevista no inciso III do 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deste artigo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(IMPEDIMENTO DE LICITAR E CONTRATAR)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será aplicada ao responsável pelas infrações administrativas previstas nos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incisos II, III, IV, V, VI e VII do 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caput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do art. 155 desta Lei,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quando não se justificar a imposição de penalidade mais grave, e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impedirá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 responsável de licitar ou contratar no âmbito da Administração Pública direta e indireta do ente federativo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que tiver aplicado a sanção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pelo prazo máximo de 3 (três) anos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09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Sanções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30A10ED-EFCC-84C9-8655-F49EC6ABC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38244"/>
              </p:ext>
            </p:extLst>
          </p:nvPr>
        </p:nvGraphicFramePr>
        <p:xfrm>
          <a:off x="539552" y="1424329"/>
          <a:ext cx="7889428" cy="352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1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063">
                <a:tc rowSpan="7"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SANÇÃO</a:t>
                      </a:r>
                    </a:p>
                    <a:p>
                      <a:pPr algn="ctr"/>
                      <a:endParaRPr lang="pt-BR" sz="2000" dirty="0"/>
                    </a:p>
                    <a:p>
                      <a:pPr algn="ctr"/>
                      <a:r>
                        <a:rPr lang="pt-BR" sz="1400" dirty="0"/>
                        <a:t>IMPEDIMENTO DE LICITAR E CONTRATAR – administração</a:t>
                      </a:r>
                      <a:r>
                        <a:rPr lang="pt-BR" sz="1400" baseline="0" dirty="0"/>
                        <a:t> interessada</a:t>
                      </a:r>
                    </a:p>
                    <a:p>
                      <a:pPr algn="ctr"/>
                      <a:endParaRPr lang="pt-BR" sz="1400" dirty="0"/>
                    </a:p>
                    <a:p>
                      <a:pPr algn="ctr"/>
                      <a:r>
                        <a:rPr lang="pt-BR" sz="1400" dirty="0"/>
                        <a:t>Máximo 3 anos</a:t>
                      </a:r>
                    </a:p>
                    <a:p>
                      <a:pPr algn="ctr"/>
                      <a:endParaRPr lang="pt-BR" sz="1400" dirty="0"/>
                    </a:p>
                    <a:p>
                      <a:pPr algn="ctr"/>
                      <a:r>
                        <a:rPr lang="pt-BR" sz="1400" dirty="0"/>
                        <a:t>Art. 156. 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Infrações Art. 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2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causa à </a:t>
                      </a: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inexecução parcial do contrato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cause </a:t>
                      </a: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grave dano 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Administração, ao funcionamento dos serviços públicos ou ao interesse coletivo (Inc. II)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6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causa à </a:t>
                      </a: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inexecução total do contrato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(inc. III)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6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deixar de entregar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documentação exigida para o certame (inc. IV)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34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manter a proposta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salvo em decorrência de fato superveniente devidamente justificado (inc. 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72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celebrar o contrato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 não entregar a documentação exigida para a contratação, quando convocado dentro do prazo de validade de sua proposta (inc. VI)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34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ensejar o </a:t>
                      </a: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retardamento da execução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 da entrega do objeto da licitação sem motivo justificado (Inc.</a:t>
                      </a:r>
                      <a:r>
                        <a:rPr lang="pt-B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VII)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40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Sanções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F3BB75D-FF3E-A860-2590-949B79BADE5D}"/>
              </a:ext>
            </a:extLst>
          </p:cNvPr>
          <p:cNvSpPr txBox="1">
            <a:spLocks/>
          </p:cNvSpPr>
          <p:nvPr/>
        </p:nvSpPr>
        <p:spPr>
          <a:xfrm>
            <a:off x="477618" y="1443788"/>
            <a:ext cx="8143868" cy="35042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000" dirty="0">
              <a:latin typeface="+mn-lt"/>
            </a:endParaRPr>
          </a:p>
          <a:p>
            <a:pPr algn="just">
              <a:lnSpc>
                <a:spcPct val="110000"/>
              </a:lnSpc>
            </a:pPr>
            <a:r>
              <a:rPr lang="pt-BR" sz="2000" dirty="0"/>
              <a:t>§ 5º A sanção prevista no inciso IV do </a:t>
            </a:r>
            <a:r>
              <a:rPr lang="pt-BR" sz="2000" b="1" dirty="0"/>
              <a:t>caput</a:t>
            </a:r>
            <a:r>
              <a:rPr lang="pt-BR" sz="2000" dirty="0"/>
              <a:t> deste artigo (</a:t>
            </a:r>
            <a:r>
              <a:rPr lang="pt-BR" sz="2000" b="1" dirty="0">
                <a:solidFill>
                  <a:srgbClr val="C00000"/>
                </a:solidFill>
                <a:cs typeface="Segoe UI" panose="020B0502040204020203" pitchFamily="34" charset="0"/>
              </a:rPr>
              <a:t>DECLARAÇÃO DE INIDONEIDADE PARA LICITAR OU CONTRATAR</a:t>
            </a:r>
            <a:r>
              <a:rPr lang="pt-BR" sz="2000" b="1" dirty="0">
                <a:cs typeface="Segoe UI" panose="020B0502040204020203" pitchFamily="34" charset="0"/>
              </a:rPr>
              <a:t>)</a:t>
            </a:r>
            <a:r>
              <a:rPr lang="pt-BR" sz="2000" dirty="0"/>
              <a:t> será aplicada ao responsável pelas infrações administrativas previstas nos </a:t>
            </a:r>
            <a:r>
              <a:rPr lang="pt-BR" sz="2000" dirty="0">
                <a:hlinkClick r:id="rId4"/>
              </a:rPr>
              <a:t>incisos VIII, IX, X, XI e XII do </a:t>
            </a:r>
            <a:r>
              <a:rPr lang="pt-BR" sz="2000" b="1" dirty="0">
                <a:hlinkClick r:id="rId4"/>
              </a:rPr>
              <a:t>caput</a:t>
            </a:r>
            <a:r>
              <a:rPr lang="pt-BR" sz="2000" dirty="0">
                <a:hlinkClick r:id="rId4"/>
              </a:rPr>
              <a:t> do art. 155 desta Lei</a:t>
            </a:r>
            <a:r>
              <a:rPr lang="pt-BR" sz="2000" dirty="0"/>
              <a:t>, bem como pelas infrações administrativas previstas nos incisos II, III, IV, V, VI e VII do </a:t>
            </a:r>
            <a:r>
              <a:rPr lang="pt-BR" sz="2000" b="1" dirty="0"/>
              <a:t>caput</a:t>
            </a:r>
            <a:r>
              <a:rPr lang="pt-BR" sz="2000" dirty="0"/>
              <a:t> do referido artigo </a:t>
            </a:r>
            <a:r>
              <a:rPr lang="pt-BR" sz="2000" b="1" dirty="0"/>
              <a:t>que justifiquem a imposição de penalidade mais grave</a:t>
            </a:r>
            <a:r>
              <a:rPr lang="pt-BR" sz="2000" dirty="0"/>
              <a:t> </a:t>
            </a:r>
            <a:r>
              <a:rPr lang="pt-BR" sz="2000" u="sng" dirty="0"/>
              <a:t>que a sanção referida no § 4º deste artigo</a:t>
            </a:r>
            <a:r>
              <a:rPr lang="pt-BR" sz="2000" dirty="0"/>
              <a:t>, e </a:t>
            </a:r>
            <a:r>
              <a:rPr lang="pt-BR" sz="2000" b="1" dirty="0"/>
              <a:t>impedirá o responsável de licitar ou contratar no âmbito da Administração Pública direta e indireta de todos os entes federativos</a:t>
            </a:r>
            <a:r>
              <a:rPr lang="pt-BR" sz="2000" dirty="0"/>
              <a:t>, pelo </a:t>
            </a:r>
            <a:r>
              <a:rPr lang="pt-BR" sz="2000" b="1" dirty="0"/>
              <a:t>prazo mínimo de 3 (três) anos e máximo de 6 (seis) anos</a:t>
            </a:r>
            <a:r>
              <a:rPr lang="pt-BR" sz="2000" dirty="0"/>
              <a:t>.</a:t>
            </a:r>
          </a:p>
          <a:p>
            <a:pPr algn="just"/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74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Sanções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2D4BA88-112A-DD18-4E52-D20193EB4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032582"/>
              </p:ext>
            </p:extLst>
          </p:nvPr>
        </p:nvGraphicFramePr>
        <p:xfrm>
          <a:off x="577515" y="1390830"/>
          <a:ext cx="8188350" cy="344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48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+mj-lt"/>
                        </a:rPr>
                        <a:t>Sanção</a:t>
                      </a:r>
                      <a:r>
                        <a:rPr lang="pt-BR" baseline="0" dirty="0">
                          <a:latin typeface="+mj-lt"/>
                        </a:rPr>
                        <a:t> Art. 156, IV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+mj-lt"/>
                        </a:rPr>
                        <a:t>Infração – Art. 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817">
                <a:tc rowSpan="5">
                  <a:txBody>
                    <a:bodyPr/>
                    <a:lstStyle/>
                    <a:p>
                      <a:pPr algn="ctr"/>
                      <a:r>
                        <a:rPr lang="pt-BR" sz="1800" b="1" i="0" u="sng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declaração de inidoneidade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para licitar ou contratar</a:t>
                      </a:r>
                    </a:p>
                    <a:p>
                      <a:pPr algn="ctr"/>
                      <a:endParaRPr lang="pt-BR" sz="1800" b="1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800" b="1" i="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Toda a administração – mínimo de 3 anos e máximo de 6 anos. </a:t>
                      </a:r>
                      <a:endParaRPr lang="pt-BR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apresentar </a:t>
                      </a:r>
                      <a:r>
                        <a:rPr lang="pt-BR" sz="16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declaração ou documentação falsa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exigida para o certame ou prestar d</a:t>
                      </a:r>
                      <a:r>
                        <a:rPr lang="pt-BR" sz="16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eclaração falsa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durante a </a:t>
                      </a:r>
                      <a:r>
                        <a:rPr lang="pt-BR" sz="16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licitação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ou a execução do </a:t>
                      </a:r>
                      <a:r>
                        <a:rPr lang="pt-BR" sz="16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contrato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(inc. VIII)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6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fraudar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licitação ou praticar ato fraudulento na execução do contrato (Inc. IX)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46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comportar-se de modo inidôneo ou cometer fraude de qualquer natureza (Inc. 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6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praticar atos ilícitos com vistas a </a:t>
                      </a:r>
                      <a:r>
                        <a:rPr lang="pt-BR" sz="16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frustrar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os objetivos da licitação (Inc. XI)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46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praticar ato lesivo previsto no 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art. 5º da Lei nº 12.846, de 1º de agosto de 2013.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(Inciso XII)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8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INSTRUTOR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1E442EB-2A39-0A40-C701-E03557696D2A}"/>
              </a:ext>
            </a:extLst>
          </p:cNvPr>
          <p:cNvSpPr txBox="1">
            <a:spLocks/>
          </p:cNvSpPr>
          <p:nvPr/>
        </p:nvSpPr>
        <p:spPr>
          <a:xfrm>
            <a:off x="457200" y="1464415"/>
            <a:ext cx="7909904" cy="313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endParaRPr lang="pt-BR" b="1" dirty="0">
              <a:solidFill>
                <a:schemeClr val="tx2"/>
              </a:solidFill>
            </a:endParaRPr>
          </a:p>
          <a:p>
            <a:pPr marL="0" indent="0">
              <a:buFont typeface="Arial"/>
              <a:buNone/>
            </a:pPr>
            <a:r>
              <a:rPr lang="pt-BR" sz="2000" b="1" u="sng" dirty="0">
                <a:solidFill>
                  <a:srgbClr val="0070C0"/>
                </a:solidFill>
              </a:rPr>
              <a:t>Eduardo dos Santos Dionizio</a:t>
            </a:r>
          </a:p>
          <a:p>
            <a:pPr marL="0" indent="0">
              <a:buFont typeface="Arial"/>
              <a:buNone/>
            </a:pPr>
            <a:endParaRPr lang="pt-BR" sz="2000" b="1" dirty="0">
              <a:solidFill>
                <a:schemeClr val="accent1"/>
              </a:solidFill>
            </a:endParaRPr>
          </a:p>
          <a:p>
            <a:r>
              <a:rPr lang="pt-BR" sz="2000" b="1" dirty="0">
                <a:solidFill>
                  <a:schemeClr val="tx1"/>
                </a:solidFill>
              </a:rPr>
              <a:t>Professor;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Advogado;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Diretor da Secretaria de Controle Externo do TCE-MS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Aplicação da sanção – Autoridade competente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B607C1F-BA29-8B73-3B02-5F5B3D44FE38}"/>
              </a:ext>
            </a:extLst>
          </p:cNvPr>
          <p:cNvSpPr txBox="1">
            <a:spLocks/>
          </p:cNvSpPr>
          <p:nvPr/>
        </p:nvSpPr>
        <p:spPr>
          <a:xfrm>
            <a:off x="477618" y="1301126"/>
            <a:ext cx="8246996" cy="361463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300" dirty="0">
                <a:latin typeface="+mn-lt"/>
                <a:cs typeface="Segoe UI" panose="020B0502040204020203" pitchFamily="34" charset="0"/>
              </a:rPr>
              <a:t>§ 6º A sanção estabelecida no inciso IV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(DECLARAÇÃO DE INIDONEIDADE PARA LICITAR OU CONTRATAR)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do caput deste artigo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será precedida de análise jurídica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e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observará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as seguintes regras:</a:t>
            </a:r>
          </a:p>
          <a:p>
            <a:pPr algn="just">
              <a:lnSpc>
                <a:spcPct val="120000"/>
              </a:lnSpc>
            </a:pPr>
            <a:endParaRPr lang="pt-BR" sz="2300" dirty="0">
              <a:latin typeface="+mn-lt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300" dirty="0">
                <a:latin typeface="+mn-lt"/>
                <a:cs typeface="Segoe UI" panose="020B0502040204020203" pitchFamily="34" charset="0"/>
              </a:rPr>
              <a:t>I - quando aplicada por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órgão do Poder Executivo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, será de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competência exclusiva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de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ministro de Estado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, de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secretário estadual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ou de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secretário municipal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e, quando aplicada por </a:t>
            </a:r>
            <a:r>
              <a:rPr lang="pt-BR" sz="2300" u="sng" dirty="0">
                <a:latin typeface="+mn-lt"/>
                <a:cs typeface="Segoe UI" panose="020B0502040204020203" pitchFamily="34" charset="0"/>
              </a:rPr>
              <a:t>autarquia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ou </a:t>
            </a:r>
            <a:r>
              <a:rPr lang="pt-BR" sz="2300" u="sng" dirty="0">
                <a:latin typeface="+mn-lt"/>
                <a:cs typeface="Segoe UI" panose="020B0502040204020203" pitchFamily="34" charset="0"/>
              </a:rPr>
              <a:t>fundação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, será de competência exclusiva da </a:t>
            </a:r>
            <a:r>
              <a:rPr lang="pt-BR" sz="2300" u="sng" dirty="0">
                <a:latin typeface="+mn-lt"/>
                <a:cs typeface="Segoe UI" panose="020B0502040204020203" pitchFamily="34" charset="0"/>
              </a:rPr>
              <a:t>autoridade máxima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da entidade;</a:t>
            </a:r>
          </a:p>
          <a:p>
            <a:pPr algn="just">
              <a:lnSpc>
                <a:spcPct val="120000"/>
              </a:lnSpc>
            </a:pPr>
            <a:endParaRPr lang="pt-BR" sz="2300" dirty="0">
              <a:latin typeface="+mn-lt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300" dirty="0">
                <a:latin typeface="+mn-lt"/>
                <a:cs typeface="Segoe UI" panose="020B0502040204020203" pitchFamily="34" charset="0"/>
              </a:rPr>
              <a:t>II - quando aplicada por órgãos dos Poderes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Legislativo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e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Judiciário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, pelo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Ministério Público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e pela </a:t>
            </a:r>
            <a:r>
              <a:rPr lang="pt-BR" sz="2300" b="1" dirty="0">
                <a:latin typeface="+mn-lt"/>
                <a:cs typeface="Segoe UI" panose="020B0502040204020203" pitchFamily="34" charset="0"/>
              </a:rPr>
              <a:t>Defensoria Pública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</a:t>
            </a:r>
            <a:r>
              <a:rPr lang="pt-BR" sz="2300" u="sng" dirty="0">
                <a:latin typeface="+mn-lt"/>
                <a:cs typeface="Segoe UI" panose="020B0502040204020203" pitchFamily="34" charset="0"/>
              </a:rPr>
              <a:t>no desempenho da função administrativa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, será de competência exclusiva de autoridade de </a:t>
            </a:r>
            <a:r>
              <a:rPr lang="pt-BR" sz="2300" u="sng" dirty="0">
                <a:latin typeface="+mn-lt"/>
                <a:cs typeface="Segoe UI" panose="020B0502040204020203" pitchFamily="34" charset="0"/>
              </a:rPr>
              <a:t>nível hierárquico equivalente às autoridades referidas no inciso I</a:t>
            </a:r>
            <a:r>
              <a:rPr lang="pt-BR" sz="2300" dirty="0">
                <a:latin typeface="+mn-lt"/>
                <a:cs typeface="Segoe UI" panose="020B0502040204020203" pitchFamily="34" charset="0"/>
              </a:rPr>
              <a:t> deste parágrafo, na forma de regulamento.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290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Aplicação da sanção – Autoridade competente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DD25011-8E02-3518-8228-754324A77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51908"/>
              </p:ext>
            </p:extLst>
          </p:nvPr>
        </p:nvGraphicFramePr>
        <p:xfrm>
          <a:off x="831898" y="1444588"/>
          <a:ext cx="727618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Órgão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Esfera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Autoridade Competente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C00000"/>
                          </a:solidFill>
                        </a:rPr>
                        <a:t>Poder Executivo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C00000"/>
                          </a:solidFill>
                        </a:rPr>
                        <a:t>União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rgbClr val="C00000"/>
                          </a:solidFill>
                        </a:rPr>
                        <a:t>Ministro de Estado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Secretário Estadual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Secretário Municipal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t-BR" dirty="0"/>
                        <a:t>Autarquia</a:t>
                      </a:r>
                      <a:r>
                        <a:rPr lang="pt-BR" baseline="0" dirty="0"/>
                        <a:t> ou Fundação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Autoridade máxima da entidade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t-BR" dirty="0"/>
                        <a:t>Poder Legislativo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Secretário</a:t>
                      </a:r>
                      <a:r>
                        <a:rPr lang="pt-BR" baseline="0" dirty="0"/>
                        <a:t> ou Diretor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t-BR" dirty="0"/>
                        <a:t>Poder Judiciário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Secretário</a:t>
                      </a:r>
                      <a:r>
                        <a:rPr lang="pt-BR" baseline="0" dirty="0"/>
                        <a:t> ou Diretor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t-BR" dirty="0"/>
                        <a:t>Ministério Público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Secretário</a:t>
                      </a:r>
                      <a:r>
                        <a:rPr lang="pt-BR" baseline="0" dirty="0"/>
                        <a:t> ou Diretor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t-BR" dirty="0"/>
                        <a:t>Defensoria</a:t>
                      </a:r>
                      <a:r>
                        <a:rPr lang="pt-BR" baseline="0" dirty="0"/>
                        <a:t> Pública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Secretário</a:t>
                      </a:r>
                      <a:r>
                        <a:rPr lang="pt-BR" baseline="0" dirty="0"/>
                        <a:t> ou Diretor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624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Cumulação das Sanções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4623B47-F2A6-D77E-2BCB-843691D38AAE}"/>
              </a:ext>
            </a:extLst>
          </p:cNvPr>
          <p:cNvSpPr txBox="1">
            <a:spLocks/>
          </p:cNvSpPr>
          <p:nvPr/>
        </p:nvSpPr>
        <p:spPr>
          <a:xfrm>
            <a:off x="477618" y="1498790"/>
            <a:ext cx="8191994" cy="3449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§ 7º As sanções previstas nos incisos I, III e IV do caput deste artigo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poderão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ser aplicadas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cumulativamente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com a prevista no inciso II do caput deste artigo.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Advertência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multa</a:t>
            </a:r>
          </a:p>
          <a:p>
            <a:pPr algn="l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impedimento de licitar e contratar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declaração de inidoneidade para licitar ou contratar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pt-BR" sz="2400" dirty="0"/>
          </a:p>
          <a:p>
            <a:pPr algn="l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37298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CONTRADITÓRIO - PRAZO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00BAD66-CAF3-3414-1477-3F3BC090D627}"/>
              </a:ext>
            </a:extLst>
          </p:cNvPr>
          <p:cNvSpPr txBox="1">
            <a:spLocks/>
          </p:cNvSpPr>
          <p:nvPr/>
        </p:nvSpPr>
        <p:spPr>
          <a:xfrm>
            <a:off x="477618" y="1059582"/>
            <a:ext cx="8270846" cy="3888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endParaRPr lang="pt-BR" sz="2200" dirty="0">
              <a:latin typeface="+mn-lt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2200" dirty="0">
              <a:latin typeface="+mn-lt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2000" dirty="0">
              <a:latin typeface="+mn-lt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dirty="0">
                <a:latin typeface="+mn-lt"/>
                <a:cs typeface="Segoe UI" panose="020B0502040204020203" pitchFamily="34" charset="0"/>
              </a:rPr>
              <a:t>157. Na aplicação da sanção prevista no </a:t>
            </a:r>
            <a:r>
              <a:rPr lang="pt-BR" sz="2000" dirty="0">
                <a:latin typeface="+mn-lt"/>
                <a:cs typeface="Segoe UI" panose="020B0502040204020203" pitchFamily="34" charset="0"/>
                <a:hlinkClick r:id="rId4"/>
              </a:rPr>
              <a:t>inciso II do caput do art. 156 desta Lei</a:t>
            </a:r>
            <a:r>
              <a:rPr lang="pt-BR" sz="2000" dirty="0">
                <a:latin typeface="+mn-lt"/>
                <a:cs typeface="Segoe UI" panose="020B0502040204020203" pitchFamily="34" charset="0"/>
              </a:rPr>
              <a:t> </a:t>
            </a:r>
            <a:r>
              <a:rPr lang="pt-BR" sz="2000" b="1" dirty="0">
                <a:latin typeface="+mn-lt"/>
                <a:cs typeface="Segoe UI" panose="020B0502040204020203" pitchFamily="34" charset="0"/>
              </a:rPr>
              <a:t>(MULTA)</a:t>
            </a:r>
            <a:r>
              <a:rPr lang="pt-BR" sz="2000" dirty="0">
                <a:latin typeface="+mn-lt"/>
                <a:cs typeface="Segoe UI" panose="020B0502040204020203" pitchFamily="34" charset="0"/>
              </a:rPr>
              <a:t>, será </a:t>
            </a:r>
            <a:r>
              <a:rPr lang="pt-BR" sz="2000" b="1" dirty="0">
                <a:latin typeface="+mn-lt"/>
                <a:cs typeface="Segoe UI" panose="020B0502040204020203" pitchFamily="34" charset="0"/>
              </a:rPr>
              <a:t>facultada a defesa</a:t>
            </a:r>
            <a:r>
              <a:rPr lang="pt-BR" sz="2000" dirty="0">
                <a:latin typeface="+mn-lt"/>
                <a:cs typeface="Segoe UI" panose="020B0502040204020203" pitchFamily="34" charset="0"/>
              </a:rPr>
              <a:t> do interessado no prazo de 15 (quinze) dias úteis, contado da data de sua intimação.</a:t>
            </a:r>
          </a:p>
          <a:p>
            <a:pPr algn="just">
              <a:lnSpc>
                <a:spcPct val="120000"/>
              </a:lnSpc>
            </a:pPr>
            <a:endParaRPr lang="pt-BR" sz="2200" dirty="0">
              <a:latin typeface="+mn-lt"/>
              <a:cs typeface="Segoe UI" panose="020B0502040204020203" pitchFamily="34" charset="0"/>
            </a:endParaRP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08501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CONTRADITÓRIO - PAR - PRAZO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00BAD66-CAF3-3414-1477-3F3BC090D627}"/>
              </a:ext>
            </a:extLst>
          </p:cNvPr>
          <p:cNvSpPr txBox="1">
            <a:spLocks/>
          </p:cNvSpPr>
          <p:nvPr/>
        </p:nvSpPr>
        <p:spPr>
          <a:xfrm>
            <a:off x="477618" y="1443788"/>
            <a:ext cx="8270846" cy="35042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endParaRPr lang="pt-BR" sz="2200" dirty="0">
              <a:latin typeface="+mn-lt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200" dirty="0">
                <a:latin typeface="+mn-lt"/>
                <a:cs typeface="Segoe UI" panose="020B0502040204020203" pitchFamily="34" charset="0"/>
              </a:rPr>
              <a:t>Art. 158. A aplicação das sanções previstas nos incisos III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(</a:t>
            </a:r>
            <a:r>
              <a:rPr lang="pt-BR" sz="2000" b="1" dirty="0">
                <a:latin typeface="+mn-lt"/>
                <a:cs typeface="Segoe UI" panose="020B0502040204020203" pitchFamily="34" charset="0"/>
              </a:rPr>
              <a:t>IMPEDIMENTO DE LICITAR E CONTRATAR)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</a:t>
            </a:r>
            <a:r>
              <a:rPr lang="pt-BR" sz="2200" dirty="0">
                <a:latin typeface="+mn-lt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IV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</a:t>
            </a:r>
            <a:r>
              <a:rPr lang="pt-BR" sz="2000" b="1" dirty="0">
                <a:latin typeface="+mn-lt"/>
                <a:cs typeface="Segoe UI" panose="020B0502040204020203" pitchFamily="34" charset="0"/>
              </a:rPr>
              <a:t>(DECLARAÇÃO DE INIDONEIDADE PARA LICITAR OU CONTRATAR)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</a:t>
            </a:r>
            <a:r>
              <a:rPr lang="pt-BR" sz="2200" dirty="0">
                <a:latin typeface="+mn-lt"/>
                <a:cs typeface="Segoe UI" panose="020B0502040204020203" pitchFamily="34" charset="0"/>
                <a:hlinkClick r:id="rId4"/>
              </a:rPr>
              <a:t>do caput do art. 156 desta Lei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 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requererá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a </a:t>
            </a:r>
            <a:r>
              <a:rPr lang="pt-BR" sz="2200" u="sng" dirty="0">
                <a:highlight>
                  <a:srgbClr val="FFFF00"/>
                </a:highlight>
                <a:latin typeface="+mn-lt"/>
                <a:cs typeface="Segoe UI" panose="020B0502040204020203" pitchFamily="34" charset="0"/>
              </a:rPr>
              <a:t>instauração de processo de responsabilização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a ser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conduzido por comissão composta de 2 (dois) ou mais servidores </a:t>
            </a:r>
            <a:r>
              <a:rPr lang="pt-BR" sz="2200" b="1" u="sng" dirty="0">
                <a:latin typeface="+mn-lt"/>
                <a:cs typeface="Segoe UI" panose="020B0502040204020203" pitchFamily="34" charset="0"/>
              </a:rPr>
              <a:t>estáveis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que avaliará </a:t>
            </a:r>
            <a:r>
              <a:rPr lang="pt-BR" sz="2200" u="sng" dirty="0">
                <a:latin typeface="+mn-lt"/>
                <a:cs typeface="Segoe UI" panose="020B0502040204020203" pitchFamily="34" charset="0"/>
              </a:rPr>
              <a:t>fatos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e </a:t>
            </a:r>
            <a:r>
              <a:rPr lang="pt-BR" sz="2200" u="sng" dirty="0">
                <a:latin typeface="+mn-lt"/>
                <a:cs typeface="Segoe UI" panose="020B0502040204020203" pitchFamily="34" charset="0"/>
              </a:rPr>
              <a:t>circunstâncias conhecidos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e intimará o licitante ou o contratado para, no prazo de 15 (quinze) dias úteis, contado da data de intimação,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apresentar defesa escrita e especificar as provas que pretenda produzir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57828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200" b="1" dirty="0">
                <a:solidFill>
                  <a:srgbClr val="3333FF"/>
                </a:solidFill>
              </a:rPr>
              <a:t>PRESCRIÇÃO – Interrupção ou suspensão</a:t>
            </a:r>
            <a:br>
              <a:rPr lang="pt-BR" sz="1900" b="1" dirty="0">
                <a:solidFill>
                  <a:srgbClr val="3333FF"/>
                </a:solidFill>
              </a:rPr>
            </a:br>
            <a:endParaRPr lang="pt-BR" sz="1900" b="1" dirty="0">
              <a:solidFill>
                <a:srgbClr val="3333F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AB0953A-718B-A367-2D02-6D43A239A773}"/>
              </a:ext>
            </a:extLst>
          </p:cNvPr>
          <p:cNvSpPr txBox="1">
            <a:spLocks/>
          </p:cNvSpPr>
          <p:nvPr/>
        </p:nvSpPr>
        <p:spPr>
          <a:xfrm>
            <a:off x="477618" y="1301124"/>
            <a:ext cx="8270846" cy="36468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200" dirty="0">
                <a:cs typeface="Segoe UI" panose="020B0502040204020203" pitchFamily="34" charset="0"/>
              </a:rPr>
              <a:t>Art. 158. .............................</a:t>
            </a:r>
          </a:p>
          <a:p>
            <a:pPr algn="just">
              <a:lnSpc>
                <a:spcPct val="120000"/>
              </a:lnSpc>
            </a:pPr>
            <a:endParaRPr lang="pt-BR" sz="2200" dirty="0"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200" dirty="0">
                <a:cs typeface="Segoe UI" panose="020B0502040204020203" pitchFamily="34" charset="0"/>
              </a:rPr>
              <a:t>§ 4º A </a:t>
            </a:r>
            <a:r>
              <a:rPr lang="pt-BR" sz="2200" b="1" dirty="0">
                <a:cs typeface="Segoe UI" panose="020B0502040204020203" pitchFamily="34" charset="0"/>
              </a:rPr>
              <a:t>prescrição</a:t>
            </a:r>
            <a:r>
              <a:rPr lang="pt-BR" sz="2200" dirty="0">
                <a:cs typeface="Segoe UI" panose="020B0502040204020203" pitchFamily="34" charset="0"/>
              </a:rPr>
              <a:t> ocorrerá em </a:t>
            </a:r>
            <a:r>
              <a:rPr lang="pt-BR" sz="2200" b="1" dirty="0">
                <a:cs typeface="Segoe UI" panose="020B0502040204020203" pitchFamily="34" charset="0"/>
              </a:rPr>
              <a:t>5 (cinco) anos</a:t>
            </a:r>
            <a:r>
              <a:rPr lang="pt-BR" sz="2200" dirty="0">
                <a:cs typeface="Segoe UI" panose="020B0502040204020203" pitchFamily="34" charset="0"/>
              </a:rPr>
              <a:t>, contados da </a:t>
            </a:r>
            <a:r>
              <a:rPr lang="pt-BR" sz="2200" b="1" dirty="0">
                <a:cs typeface="Segoe UI" panose="020B0502040204020203" pitchFamily="34" charset="0"/>
              </a:rPr>
              <a:t>ciência da infração pela Administração</a:t>
            </a:r>
            <a:r>
              <a:rPr lang="pt-BR" sz="2200" dirty="0">
                <a:cs typeface="Segoe UI" panose="020B0502040204020203" pitchFamily="34" charset="0"/>
              </a:rPr>
              <a:t>, e será:</a:t>
            </a:r>
          </a:p>
          <a:p>
            <a:pPr algn="just">
              <a:lnSpc>
                <a:spcPct val="120000"/>
              </a:lnSpc>
            </a:pPr>
            <a:endParaRPr lang="pt-BR" sz="2200" dirty="0"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200" dirty="0">
                <a:cs typeface="Segoe UI" panose="020B0502040204020203" pitchFamily="34" charset="0"/>
              </a:rPr>
              <a:t>I - </a:t>
            </a:r>
            <a:r>
              <a:rPr lang="pt-BR" sz="2200" b="1" dirty="0">
                <a:cs typeface="Segoe UI" panose="020B0502040204020203" pitchFamily="34" charset="0"/>
              </a:rPr>
              <a:t>interrompida</a:t>
            </a:r>
            <a:r>
              <a:rPr lang="pt-BR" sz="2200" dirty="0">
                <a:cs typeface="Segoe UI" panose="020B0502040204020203" pitchFamily="34" charset="0"/>
              </a:rPr>
              <a:t> pela </a:t>
            </a:r>
            <a:r>
              <a:rPr lang="pt-BR" sz="2200" u="sng" dirty="0">
                <a:cs typeface="Segoe UI" panose="020B0502040204020203" pitchFamily="34" charset="0"/>
              </a:rPr>
              <a:t>instauração do processo de responsabilização</a:t>
            </a:r>
            <a:r>
              <a:rPr lang="pt-BR" sz="2200" dirty="0">
                <a:cs typeface="Segoe UI" panose="020B0502040204020203" pitchFamily="34" charset="0"/>
              </a:rPr>
              <a:t> a que se refere o caput deste artigo;</a:t>
            </a:r>
          </a:p>
          <a:p>
            <a:pPr algn="just">
              <a:lnSpc>
                <a:spcPct val="120000"/>
              </a:lnSpc>
            </a:pPr>
            <a:endParaRPr lang="pt-BR" sz="2200" dirty="0"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200" dirty="0">
                <a:cs typeface="Segoe UI" panose="020B0502040204020203" pitchFamily="34" charset="0"/>
              </a:rPr>
              <a:t>II - </a:t>
            </a:r>
            <a:r>
              <a:rPr lang="pt-BR" sz="2200" b="1" dirty="0">
                <a:cs typeface="Segoe UI" panose="020B0502040204020203" pitchFamily="34" charset="0"/>
              </a:rPr>
              <a:t>suspensa</a:t>
            </a:r>
            <a:r>
              <a:rPr lang="pt-BR" sz="2200" dirty="0">
                <a:cs typeface="Segoe UI" panose="020B0502040204020203" pitchFamily="34" charset="0"/>
              </a:rPr>
              <a:t> pela celebração de </a:t>
            </a:r>
            <a:r>
              <a:rPr lang="pt-BR" sz="2200" b="1" dirty="0">
                <a:cs typeface="Segoe UI" panose="020B0502040204020203" pitchFamily="34" charset="0"/>
              </a:rPr>
              <a:t>acordo de leniência</a:t>
            </a:r>
            <a:r>
              <a:rPr lang="pt-BR" sz="2200" dirty="0">
                <a:cs typeface="Segoe UI" panose="020B0502040204020203" pitchFamily="34" charset="0"/>
              </a:rPr>
              <a:t> previsto na </a:t>
            </a:r>
            <a:r>
              <a:rPr lang="pt-BR" sz="2200" dirty="0">
                <a:cs typeface="Segoe UI" panose="020B0502040204020203" pitchFamily="34" charset="0"/>
                <a:hlinkClick r:id="rId4"/>
              </a:rPr>
              <a:t>Lei nº 12.846, de 1º de agosto de 2013;</a:t>
            </a:r>
            <a:endParaRPr lang="pt-BR" sz="2200" dirty="0"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2200" dirty="0"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200" dirty="0">
                <a:cs typeface="Segoe UI" panose="020B0502040204020203" pitchFamily="34" charset="0"/>
              </a:rPr>
              <a:t>III - </a:t>
            </a:r>
            <a:r>
              <a:rPr lang="pt-BR" sz="2200" b="1" dirty="0">
                <a:cs typeface="Segoe UI" panose="020B0502040204020203" pitchFamily="34" charset="0"/>
              </a:rPr>
              <a:t>suspensa</a:t>
            </a:r>
            <a:r>
              <a:rPr lang="pt-BR" sz="2200" dirty="0">
                <a:cs typeface="Segoe UI" panose="020B0502040204020203" pitchFamily="34" charset="0"/>
              </a:rPr>
              <a:t> </a:t>
            </a:r>
            <a:r>
              <a:rPr lang="pt-BR" sz="2200" b="1" dirty="0">
                <a:cs typeface="Segoe UI" panose="020B0502040204020203" pitchFamily="34" charset="0"/>
              </a:rPr>
              <a:t>por decisão judicial</a:t>
            </a:r>
            <a:r>
              <a:rPr lang="pt-BR" sz="2200" dirty="0">
                <a:cs typeface="Segoe UI" panose="020B0502040204020203" pitchFamily="34" charset="0"/>
              </a:rPr>
              <a:t> que inviabilize a conclusão da apuração administrativa.</a:t>
            </a:r>
          </a:p>
          <a:p>
            <a:pPr algn="just"/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44044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Leis 14.133 e 12.846/2013 – Julgamento Conjunto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2A5E5BF-57CE-811E-8305-01A21BBD3BC9}"/>
              </a:ext>
            </a:extLst>
          </p:cNvPr>
          <p:cNvSpPr txBox="1">
            <a:spLocks/>
          </p:cNvSpPr>
          <p:nvPr/>
        </p:nvSpPr>
        <p:spPr>
          <a:xfrm>
            <a:off x="477618" y="1443788"/>
            <a:ext cx="8088866" cy="35042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cs typeface="Segoe UI" panose="020B0502040204020203" pitchFamily="34" charset="0"/>
              </a:rPr>
              <a:t>Art. 159. Os atos previstos como infrações administrativas </a:t>
            </a:r>
            <a:r>
              <a:rPr lang="pt-BR" sz="2000" b="1" dirty="0">
                <a:cs typeface="Segoe UI" panose="020B0502040204020203" pitchFamily="34" charset="0"/>
              </a:rPr>
              <a:t>nesta Lei</a:t>
            </a:r>
            <a:r>
              <a:rPr lang="pt-BR" sz="2000" dirty="0">
                <a:cs typeface="Segoe UI" panose="020B0502040204020203" pitchFamily="34" charset="0"/>
              </a:rPr>
              <a:t> ou em outras leis de licitações e contratos da Administração Pública que também </a:t>
            </a:r>
            <a:r>
              <a:rPr lang="pt-BR" sz="2000" b="1" dirty="0">
                <a:cs typeface="Segoe UI" panose="020B0502040204020203" pitchFamily="34" charset="0"/>
              </a:rPr>
              <a:t>sejam tipificados como atos lesivos</a:t>
            </a:r>
            <a:r>
              <a:rPr lang="pt-BR" sz="2000" dirty="0">
                <a:cs typeface="Segoe UI" panose="020B0502040204020203" pitchFamily="34" charset="0"/>
              </a:rPr>
              <a:t> na </a:t>
            </a:r>
            <a:r>
              <a:rPr lang="pt-BR" sz="2000" dirty="0">
                <a:cs typeface="Segoe UI" panose="020B0502040204020203" pitchFamily="34" charset="0"/>
                <a:hlinkClick r:id="rId4"/>
              </a:rPr>
              <a:t>Lei nº 12.846, de 1º de agosto de 2013</a:t>
            </a:r>
            <a:r>
              <a:rPr lang="pt-BR" sz="2000" dirty="0">
                <a:cs typeface="Segoe UI" panose="020B0502040204020203" pitchFamily="34" charset="0"/>
              </a:rPr>
              <a:t>, </a:t>
            </a:r>
            <a:r>
              <a:rPr lang="pt-BR" sz="2000" b="1" dirty="0">
                <a:cs typeface="Segoe UI" panose="020B0502040204020203" pitchFamily="34" charset="0"/>
              </a:rPr>
              <a:t>serão apurados e julgados conjuntamente, nos mesmos autos</a:t>
            </a:r>
            <a:r>
              <a:rPr lang="pt-BR" sz="2000" dirty="0">
                <a:cs typeface="Segoe UI" panose="020B0502040204020203" pitchFamily="34" charset="0"/>
              </a:rPr>
              <a:t>, observados o rito procedimental e a autoridade competente definidos na referida Lei.</a:t>
            </a:r>
          </a:p>
        </p:txBody>
      </p:sp>
    </p:spTree>
    <p:extLst>
      <p:ext uri="{BB962C8B-B14F-4D97-AF65-F5344CB8AC3E}">
        <p14:creationId xmlns:p14="http://schemas.microsoft.com/office/powerpoint/2010/main" val="36966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Desconsideração da personalidade jurídica</a:t>
            </a:r>
            <a:br>
              <a:rPr lang="pt-BR" sz="24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endParaRPr lang="pt-BR" sz="2100" b="1" dirty="0">
              <a:solidFill>
                <a:srgbClr val="3333F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AEDC5DC-3128-A23E-FCAF-80709A55EBFB}"/>
              </a:ext>
            </a:extLst>
          </p:cNvPr>
          <p:cNvSpPr txBox="1">
            <a:spLocks/>
          </p:cNvSpPr>
          <p:nvPr/>
        </p:nvSpPr>
        <p:spPr>
          <a:xfrm>
            <a:off x="477618" y="1301124"/>
            <a:ext cx="8054490" cy="364688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pt-BR" sz="2200" dirty="0">
                <a:latin typeface="+mn-lt"/>
                <a:cs typeface="Segoe UI" panose="020B0502040204020203" pitchFamily="34" charset="0"/>
              </a:rPr>
              <a:t>Art. 160. A personalidade jurídica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poderá ser desconsiderada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sempre que utilizada com abuso do direito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para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facilitar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encobrir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ou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dissimular a prática dos atos ilícitos previstos nesta Lei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ou </a:t>
            </a:r>
            <a:r>
              <a:rPr lang="pt-BR" sz="2200" u="sng" dirty="0">
                <a:latin typeface="+mn-lt"/>
                <a:cs typeface="Segoe UI" panose="020B0502040204020203" pitchFamily="34" charset="0"/>
              </a:rPr>
              <a:t>para provocar confusão patrimonial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e, nesse caso,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todos os efeitos das sanções aplicadas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à pessoa jurídica </a:t>
            </a:r>
            <a:r>
              <a:rPr lang="pt-BR" sz="2200" u="sng" dirty="0">
                <a:latin typeface="+mn-lt"/>
                <a:cs typeface="Segoe UI" panose="020B0502040204020203" pitchFamily="34" charset="0"/>
              </a:rPr>
              <a:t>serão estendidos aos seus administradores e sócios com poderes de administração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a </a:t>
            </a:r>
            <a:r>
              <a:rPr lang="pt-BR" sz="2200" u="sng" dirty="0">
                <a:latin typeface="+mn-lt"/>
                <a:cs typeface="Segoe UI" panose="020B0502040204020203" pitchFamily="34" charset="0"/>
              </a:rPr>
              <a:t>pessoa jurídica sucessora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ou a empresa do mesmo ramo com relação de coligação ou controle, de fato ou de direito, com o sancionado,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observados, em todos os casos, o contraditório, a ampla defesa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e a obrigatoriedade de análise jurídica prévia.</a:t>
            </a:r>
          </a:p>
        </p:txBody>
      </p:sp>
    </p:spTree>
    <p:extLst>
      <p:ext uri="{BB962C8B-B14F-4D97-AF65-F5344CB8AC3E}">
        <p14:creationId xmlns:p14="http://schemas.microsoft.com/office/powerpoint/2010/main" val="3329611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CEIS CNEP</a:t>
            </a:r>
            <a:br>
              <a:rPr lang="pt-BR" sz="24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endParaRPr lang="pt-BR" sz="2100" b="1" dirty="0">
              <a:solidFill>
                <a:srgbClr val="3333F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72A1331-C12F-8FF4-4B1B-188F934B2459}"/>
              </a:ext>
            </a:extLst>
          </p:cNvPr>
          <p:cNvSpPr txBox="1">
            <a:spLocks/>
          </p:cNvSpPr>
          <p:nvPr/>
        </p:nvSpPr>
        <p:spPr>
          <a:xfrm>
            <a:off x="477618" y="1443788"/>
            <a:ext cx="8054490" cy="350422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200" dirty="0">
                <a:latin typeface="+mn-lt"/>
                <a:cs typeface="Segoe UI" panose="020B0502040204020203" pitchFamily="34" charset="0"/>
              </a:rPr>
              <a:t>Art. 161. Os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órgãos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e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entidades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dos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Poderes Executivo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Legislativo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e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Judiciário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de </a:t>
            </a:r>
            <a:r>
              <a:rPr lang="pt-BR" sz="2200" u="sng" dirty="0">
                <a:latin typeface="+mn-lt"/>
                <a:cs typeface="Segoe UI" panose="020B0502040204020203" pitchFamily="34" charset="0"/>
              </a:rPr>
              <a:t>todos os entes federativos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deverão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no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prazo </a:t>
            </a:r>
            <a:r>
              <a:rPr lang="pt-BR" sz="2200" b="1" u="sng" dirty="0">
                <a:latin typeface="+mn-lt"/>
                <a:cs typeface="Segoe UI" panose="020B0502040204020203" pitchFamily="34" charset="0"/>
              </a:rPr>
              <a:t>máximo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 15 (quinze) dias úteis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</a:t>
            </a:r>
            <a:r>
              <a:rPr lang="pt-BR" sz="2200" u="sng" dirty="0">
                <a:latin typeface="+mn-lt"/>
                <a:cs typeface="Segoe UI" panose="020B0502040204020203" pitchFamily="34" charset="0"/>
              </a:rPr>
              <a:t>contado da data de aplicação da sanção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informar e manter atualizados os dados relativos às sanções por eles aplicadas, para fins de publicidade no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Cadastro Nacional de Empresas Inidôneas e Suspensas (</a:t>
            </a:r>
            <a:r>
              <a:rPr lang="pt-BR" sz="2200" b="1" dirty="0" err="1">
                <a:latin typeface="+mn-lt"/>
                <a:cs typeface="Segoe UI" panose="020B0502040204020203" pitchFamily="34" charset="0"/>
              </a:rPr>
              <a:t>Ceis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)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e no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Cadastro Nacional de Empresas Punidas (</a:t>
            </a:r>
            <a:r>
              <a:rPr lang="pt-BR" sz="2200" b="1" dirty="0" err="1">
                <a:latin typeface="+mn-lt"/>
                <a:cs typeface="Segoe UI" panose="020B0502040204020203" pitchFamily="34" charset="0"/>
              </a:rPr>
              <a:t>Cnep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)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instituídos no âmbito do Poder Executivo federal.</a:t>
            </a:r>
          </a:p>
          <a:p>
            <a:pPr algn="just">
              <a:lnSpc>
                <a:spcPct val="120000"/>
              </a:lnSpc>
            </a:pPr>
            <a:endParaRPr lang="pt-BR" sz="2200" dirty="0">
              <a:latin typeface="+mn-lt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200" dirty="0">
                <a:latin typeface="+mn-lt"/>
                <a:cs typeface="Segoe UI" panose="020B0502040204020203" pitchFamily="34" charset="0"/>
              </a:rPr>
              <a:t>Parágrafo único. Para fins de aplicação das sanções previstas nos i</a:t>
            </a:r>
            <a:r>
              <a:rPr lang="pt-BR" sz="2200" dirty="0">
                <a:latin typeface="+mn-lt"/>
                <a:cs typeface="Segoe UI" panose="020B0502040204020203" pitchFamily="34" charset="0"/>
                <a:hlinkClick r:id="rId4"/>
              </a:rPr>
              <a:t>ncisos I, II, III e IV do caput do art. 156 desta Lei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, o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Poder Executivo regulamentará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a forma de cômputo e as </a:t>
            </a:r>
            <a:r>
              <a:rPr lang="pt-BR" sz="2200" b="1" dirty="0">
                <a:latin typeface="+mn-lt"/>
                <a:cs typeface="Segoe UI" panose="020B0502040204020203" pitchFamily="34" charset="0"/>
              </a:rPr>
              <a:t>consequências da soma de diversas sanções</a:t>
            </a:r>
            <a:r>
              <a:rPr lang="pt-BR" sz="2200" dirty="0">
                <a:latin typeface="+mn-lt"/>
                <a:cs typeface="Segoe UI" panose="020B0502040204020203" pitchFamily="34" charset="0"/>
              </a:rPr>
              <a:t> aplicadas a uma mesma empresa e derivadas de contratos distintos.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92289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Multa de Mora x Compensatória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EFD114B-1E28-5081-B053-098F14C06B68}"/>
              </a:ext>
            </a:extLst>
          </p:cNvPr>
          <p:cNvSpPr txBox="1">
            <a:spLocks/>
          </p:cNvSpPr>
          <p:nvPr/>
        </p:nvSpPr>
        <p:spPr>
          <a:xfrm>
            <a:off x="477618" y="1451465"/>
            <a:ext cx="8270846" cy="32236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Art. 162. O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atraso injustificado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na execução do contrato </a:t>
            </a:r>
            <a:r>
              <a:rPr lang="pt-BR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sujeitará o contratado a </a:t>
            </a:r>
            <a:r>
              <a:rPr lang="pt-BR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multa de mora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, na forma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prevista em edital </a:t>
            </a:r>
            <a:r>
              <a:rPr lang="pt-BR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em contrato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Parágrafo único. A aplicação de multa de mora não impedirá que a Administração a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converta em compensatória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e promova a </a:t>
            </a:r>
            <a:r>
              <a:rPr lang="pt-BR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extinção unilateral do contrato com a aplicação cumulada de outras sanções previstas nesta Lei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99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Objetivo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27A5A68-4D5E-168F-AC43-DEBF4F59801E}"/>
              </a:ext>
            </a:extLst>
          </p:cNvPr>
          <p:cNvSpPr txBox="1">
            <a:spLocks/>
          </p:cNvSpPr>
          <p:nvPr/>
        </p:nvSpPr>
        <p:spPr>
          <a:xfrm>
            <a:off x="477618" y="1471290"/>
            <a:ext cx="7786358" cy="32607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ct val="20000"/>
              </a:spcBef>
            </a:pPr>
            <a:endParaRPr lang="pt-BR" sz="2400" b="1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endParaRPr lang="pt-BR" sz="2400" b="1" dirty="0"/>
          </a:p>
          <a:p>
            <a:pPr lvl="0" algn="just">
              <a:spcBef>
                <a:spcPct val="20000"/>
              </a:spcBef>
            </a:pPr>
            <a:r>
              <a:rPr lang="pt-BR" sz="2000" b="1" dirty="0"/>
              <a:t>Identificar e entender as infrações e as sanções aplicáveis às licitações e aos contratos administrativos na forma da Lei 14.133/2021.</a:t>
            </a:r>
          </a:p>
        </p:txBody>
      </p:sp>
    </p:spTree>
    <p:extLst>
      <p:ext uri="{BB962C8B-B14F-4D97-AF65-F5344CB8AC3E}">
        <p14:creationId xmlns:p14="http://schemas.microsoft.com/office/powerpoint/2010/main" val="4271732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Reabilitação de Licitante apenada</a:t>
            </a:r>
            <a:br>
              <a:rPr lang="pt-BR" sz="24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endParaRPr lang="pt-BR" sz="2100" b="1" dirty="0">
              <a:solidFill>
                <a:srgbClr val="3333F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110946-A5FC-2EED-D78F-BABB150DBD40}"/>
              </a:ext>
            </a:extLst>
          </p:cNvPr>
          <p:cNvSpPr txBox="1">
            <a:spLocks/>
          </p:cNvSpPr>
          <p:nvPr/>
        </p:nvSpPr>
        <p:spPr>
          <a:xfrm>
            <a:off x="477618" y="1506469"/>
            <a:ext cx="8270846" cy="30105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800" dirty="0">
                <a:cs typeface="Segoe UI" panose="020B0502040204020203" pitchFamily="34" charset="0"/>
              </a:rPr>
              <a:t>Art. 163. É admitida a reabilitação do licitante ou contratado </a:t>
            </a:r>
            <a:r>
              <a:rPr lang="pt-BR" sz="1800" b="1" dirty="0">
                <a:cs typeface="Segoe UI" panose="020B0502040204020203" pitchFamily="34" charset="0"/>
              </a:rPr>
              <a:t>perante a própria autoridade que aplicou a penalidade</a:t>
            </a:r>
            <a:r>
              <a:rPr lang="pt-BR" sz="1800" dirty="0">
                <a:cs typeface="Segoe UI" panose="020B0502040204020203" pitchFamily="34" charset="0"/>
              </a:rPr>
              <a:t>, </a:t>
            </a:r>
            <a:r>
              <a:rPr lang="pt-BR" sz="1800" u="sng" dirty="0">
                <a:cs typeface="Segoe UI" panose="020B0502040204020203" pitchFamily="34" charset="0"/>
              </a:rPr>
              <a:t>exigidos, </a:t>
            </a:r>
            <a:r>
              <a:rPr lang="pt-BR" sz="1800" b="1" u="sng" dirty="0">
                <a:cs typeface="Segoe UI" panose="020B0502040204020203" pitchFamily="34" charset="0"/>
              </a:rPr>
              <a:t>cumulativamente</a:t>
            </a:r>
            <a:r>
              <a:rPr lang="pt-BR" sz="1800" dirty="0"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1800" dirty="0"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cs typeface="Segoe UI" panose="020B0502040204020203" pitchFamily="34" charset="0"/>
              </a:rPr>
              <a:t>I - </a:t>
            </a:r>
            <a:r>
              <a:rPr lang="pt-BR" sz="1800" b="1" dirty="0">
                <a:cs typeface="Segoe UI" panose="020B0502040204020203" pitchFamily="34" charset="0"/>
              </a:rPr>
              <a:t>reparação integral do dano</a:t>
            </a:r>
            <a:r>
              <a:rPr lang="pt-BR" sz="1800" dirty="0">
                <a:cs typeface="Segoe UI" panose="020B0502040204020203" pitchFamily="34" charset="0"/>
              </a:rPr>
              <a:t> causado à Administração Pública;</a:t>
            </a:r>
          </a:p>
          <a:p>
            <a:pPr algn="just"/>
            <a:endParaRPr lang="pt-BR" sz="1800" dirty="0"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cs typeface="Segoe UI" panose="020B0502040204020203" pitchFamily="34" charset="0"/>
              </a:rPr>
              <a:t>II - </a:t>
            </a:r>
            <a:r>
              <a:rPr lang="pt-BR" sz="1800" b="1" dirty="0">
                <a:cs typeface="Segoe UI" panose="020B0502040204020203" pitchFamily="34" charset="0"/>
              </a:rPr>
              <a:t>pagamento da multa</a:t>
            </a:r>
            <a:r>
              <a:rPr lang="pt-BR" sz="1800" dirty="0"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1800" dirty="0"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cs typeface="Segoe UI" panose="020B0502040204020203" pitchFamily="34" charset="0"/>
              </a:rPr>
              <a:t>III - transcurso do </a:t>
            </a:r>
            <a:r>
              <a:rPr lang="pt-BR" sz="1800" b="1" u="sng" dirty="0">
                <a:cs typeface="Segoe UI" panose="020B0502040204020203" pitchFamily="34" charset="0"/>
              </a:rPr>
              <a:t>prazo mínimo de 1 (um) ano</a:t>
            </a:r>
            <a:r>
              <a:rPr lang="pt-BR" sz="1800" u="sng" dirty="0">
                <a:cs typeface="Segoe UI" panose="020B0502040204020203" pitchFamily="34" charset="0"/>
              </a:rPr>
              <a:t> da aplicação da penalidade</a:t>
            </a:r>
            <a:r>
              <a:rPr lang="pt-BR" sz="1800" dirty="0">
                <a:cs typeface="Segoe UI" panose="020B0502040204020203" pitchFamily="34" charset="0"/>
              </a:rPr>
              <a:t>, </a:t>
            </a:r>
            <a:r>
              <a:rPr lang="pt-BR" sz="1800" b="1" dirty="0">
                <a:cs typeface="Segoe UI" panose="020B0502040204020203" pitchFamily="34" charset="0"/>
              </a:rPr>
              <a:t>no caso de impedimento de licitar e contratar</a:t>
            </a:r>
            <a:r>
              <a:rPr lang="pt-BR" sz="1800" dirty="0">
                <a:cs typeface="Segoe UI" panose="020B0502040204020203" pitchFamily="34" charset="0"/>
              </a:rPr>
              <a:t>, ou de </a:t>
            </a:r>
            <a:r>
              <a:rPr lang="pt-BR" sz="1800" b="1" u="sng" dirty="0">
                <a:cs typeface="Segoe UI" panose="020B0502040204020203" pitchFamily="34" charset="0"/>
              </a:rPr>
              <a:t>3 (três) anos</a:t>
            </a:r>
            <a:r>
              <a:rPr lang="pt-BR" sz="1800" u="sng" dirty="0">
                <a:cs typeface="Segoe UI" panose="020B0502040204020203" pitchFamily="34" charset="0"/>
              </a:rPr>
              <a:t> da aplicação da penalidade, no caso de </a:t>
            </a:r>
            <a:r>
              <a:rPr lang="pt-BR" sz="1800" b="1" u="sng" dirty="0">
                <a:cs typeface="Segoe UI" panose="020B0502040204020203" pitchFamily="34" charset="0"/>
              </a:rPr>
              <a:t>declaração de inidoneidade</a:t>
            </a:r>
            <a:r>
              <a:rPr lang="pt-BR" sz="1800" dirty="0"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74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Reabilitação de Licitante apenada</a:t>
            </a:r>
            <a:br>
              <a:rPr lang="pt-BR" sz="24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endParaRPr lang="pt-BR" sz="2100" b="1" dirty="0">
              <a:solidFill>
                <a:srgbClr val="3333F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110946-A5FC-2EED-D78F-BABB150DBD40}"/>
              </a:ext>
            </a:extLst>
          </p:cNvPr>
          <p:cNvSpPr txBox="1">
            <a:spLocks/>
          </p:cNvSpPr>
          <p:nvPr/>
        </p:nvSpPr>
        <p:spPr>
          <a:xfrm>
            <a:off x="477618" y="1506469"/>
            <a:ext cx="8270846" cy="30105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800" dirty="0">
                <a:cs typeface="Segoe UI" panose="020B0502040204020203" pitchFamily="34" charset="0"/>
              </a:rPr>
              <a:t>Art. 163. É admitida a reabilitação do licitante ou contratado </a:t>
            </a:r>
            <a:r>
              <a:rPr lang="pt-BR" sz="1800" b="1" dirty="0">
                <a:cs typeface="Segoe UI" panose="020B0502040204020203" pitchFamily="34" charset="0"/>
              </a:rPr>
              <a:t>perante a própria autoridade que aplicou a penalidade</a:t>
            </a:r>
            <a:r>
              <a:rPr lang="pt-BR" sz="1800" dirty="0">
                <a:cs typeface="Segoe UI" panose="020B0502040204020203" pitchFamily="34" charset="0"/>
              </a:rPr>
              <a:t>, </a:t>
            </a:r>
            <a:r>
              <a:rPr lang="pt-BR" sz="1800" u="sng" dirty="0">
                <a:cs typeface="Segoe UI" panose="020B0502040204020203" pitchFamily="34" charset="0"/>
              </a:rPr>
              <a:t>exigidos, </a:t>
            </a:r>
            <a:r>
              <a:rPr lang="pt-BR" sz="1800" b="1" u="sng" dirty="0">
                <a:cs typeface="Segoe UI" panose="020B0502040204020203" pitchFamily="34" charset="0"/>
              </a:rPr>
              <a:t>cumulativamente</a:t>
            </a:r>
            <a:r>
              <a:rPr lang="pt-BR" sz="1800" dirty="0"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1800" dirty="0"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cs typeface="Segoe UI" panose="020B0502040204020203" pitchFamily="34" charset="0"/>
              </a:rPr>
              <a:t>I - </a:t>
            </a:r>
            <a:r>
              <a:rPr lang="pt-BR" sz="1800" b="1" dirty="0">
                <a:cs typeface="Segoe UI" panose="020B0502040204020203" pitchFamily="34" charset="0"/>
              </a:rPr>
              <a:t>reparação integral do dano</a:t>
            </a:r>
            <a:r>
              <a:rPr lang="pt-BR" sz="1800" dirty="0">
                <a:cs typeface="Segoe UI" panose="020B0502040204020203" pitchFamily="34" charset="0"/>
              </a:rPr>
              <a:t> causado à Administração Pública;</a:t>
            </a:r>
          </a:p>
          <a:p>
            <a:pPr algn="just"/>
            <a:endParaRPr lang="pt-BR" sz="1800" dirty="0"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cs typeface="Segoe UI" panose="020B0502040204020203" pitchFamily="34" charset="0"/>
              </a:rPr>
              <a:t>II - </a:t>
            </a:r>
            <a:r>
              <a:rPr lang="pt-BR" sz="1800" b="1" dirty="0">
                <a:cs typeface="Segoe UI" panose="020B0502040204020203" pitchFamily="34" charset="0"/>
              </a:rPr>
              <a:t>pagamento da multa</a:t>
            </a:r>
            <a:r>
              <a:rPr lang="pt-BR" sz="1800" dirty="0"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1800" dirty="0"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cs typeface="Segoe UI" panose="020B0502040204020203" pitchFamily="34" charset="0"/>
              </a:rPr>
              <a:t>III - transcurso do </a:t>
            </a:r>
            <a:r>
              <a:rPr lang="pt-BR" sz="1800" b="1" u="sng" dirty="0">
                <a:cs typeface="Segoe UI" panose="020B0502040204020203" pitchFamily="34" charset="0"/>
              </a:rPr>
              <a:t>prazo mínimo de 1 (um) ano</a:t>
            </a:r>
            <a:r>
              <a:rPr lang="pt-BR" sz="1800" u="sng" dirty="0">
                <a:cs typeface="Segoe UI" panose="020B0502040204020203" pitchFamily="34" charset="0"/>
              </a:rPr>
              <a:t> da aplicação da penalidade</a:t>
            </a:r>
            <a:r>
              <a:rPr lang="pt-BR" sz="1800" dirty="0">
                <a:cs typeface="Segoe UI" panose="020B0502040204020203" pitchFamily="34" charset="0"/>
              </a:rPr>
              <a:t>, </a:t>
            </a:r>
            <a:r>
              <a:rPr lang="pt-BR" sz="1800" b="1" dirty="0">
                <a:cs typeface="Segoe UI" panose="020B0502040204020203" pitchFamily="34" charset="0"/>
              </a:rPr>
              <a:t>no caso de impedimento de licitar e contratar</a:t>
            </a:r>
            <a:r>
              <a:rPr lang="pt-BR" sz="1800" dirty="0">
                <a:cs typeface="Segoe UI" panose="020B0502040204020203" pitchFamily="34" charset="0"/>
              </a:rPr>
              <a:t>, ou de </a:t>
            </a:r>
            <a:r>
              <a:rPr lang="pt-BR" sz="1800" b="1" u="sng" dirty="0">
                <a:cs typeface="Segoe UI" panose="020B0502040204020203" pitchFamily="34" charset="0"/>
              </a:rPr>
              <a:t>3 (três) anos</a:t>
            </a:r>
            <a:r>
              <a:rPr lang="pt-BR" sz="1800" u="sng" dirty="0">
                <a:cs typeface="Segoe UI" panose="020B0502040204020203" pitchFamily="34" charset="0"/>
              </a:rPr>
              <a:t> da aplicação da penalidade, no caso de </a:t>
            </a:r>
            <a:r>
              <a:rPr lang="pt-BR" sz="1800" b="1" u="sng" dirty="0">
                <a:cs typeface="Segoe UI" panose="020B0502040204020203" pitchFamily="34" charset="0"/>
              </a:rPr>
              <a:t>declaração de inidoneidade</a:t>
            </a:r>
            <a:r>
              <a:rPr lang="pt-BR" sz="1800" dirty="0"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30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Reabilitação de Licitante apenada</a:t>
            </a:r>
            <a:br>
              <a:rPr lang="pt-BR" sz="24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endParaRPr lang="pt-BR" sz="2100" b="1" dirty="0">
              <a:solidFill>
                <a:srgbClr val="3333F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110946-A5FC-2EED-D78F-BABB150DBD40}"/>
              </a:ext>
            </a:extLst>
          </p:cNvPr>
          <p:cNvSpPr txBox="1">
            <a:spLocks/>
          </p:cNvSpPr>
          <p:nvPr/>
        </p:nvSpPr>
        <p:spPr>
          <a:xfrm>
            <a:off x="477618" y="1506469"/>
            <a:ext cx="8270846" cy="30105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800" dirty="0">
                <a:cs typeface="Segoe UI" panose="020B0502040204020203" pitchFamily="34" charset="0"/>
              </a:rPr>
              <a:t>Art. 163. É admitida a reabilitação do licitante ou contratado </a:t>
            </a:r>
            <a:r>
              <a:rPr lang="pt-BR" sz="1800" b="1" dirty="0">
                <a:cs typeface="Segoe UI" panose="020B0502040204020203" pitchFamily="34" charset="0"/>
              </a:rPr>
              <a:t>perante a própria autoridade que aplicou a penalidade</a:t>
            </a:r>
            <a:r>
              <a:rPr lang="pt-BR" sz="1800" dirty="0">
                <a:cs typeface="Segoe UI" panose="020B0502040204020203" pitchFamily="34" charset="0"/>
              </a:rPr>
              <a:t>, </a:t>
            </a:r>
            <a:r>
              <a:rPr lang="pt-BR" sz="1800" u="sng" dirty="0">
                <a:cs typeface="Segoe UI" panose="020B0502040204020203" pitchFamily="34" charset="0"/>
              </a:rPr>
              <a:t>exigidos, </a:t>
            </a:r>
            <a:r>
              <a:rPr lang="pt-BR" sz="1800" b="1" u="sng" dirty="0">
                <a:cs typeface="Segoe UI" panose="020B0502040204020203" pitchFamily="34" charset="0"/>
              </a:rPr>
              <a:t>cumulativamente</a:t>
            </a:r>
            <a:r>
              <a:rPr lang="pt-BR" sz="1800" dirty="0"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1800" dirty="0"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(...)</a:t>
            </a:r>
          </a:p>
          <a:p>
            <a:pPr algn="just"/>
            <a:endParaRPr lang="pt-B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IV - </a:t>
            </a:r>
            <a:r>
              <a:rPr lang="pt-B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cumprimento das condições de reabilitação</a:t>
            </a:r>
            <a:r>
              <a:rPr 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 definidas no ato punitivo;</a:t>
            </a:r>
          </a:p>
          <a:p>
            <a:pPr algn="just"/>
            <a:endParaRPr lang="pt-B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V - </a:t>
            </a:r>
            <a:r>
              <a:rPr lang="pt-B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análise jurídica prévia</a:t>
            </a:r>
            <a:r>
              <a:rPr 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, com posicionamento conclusivo quanto ao cumprimento dos requisitos definidos neste artigo.</a:t>
            </a:r>
          </a:p>
          <a:p>
            <a:pPr algn="just"/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74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Reabilitação de Licitante apenada</a:t>
            </a:r>
            <a:br>
              <a:rPr lang="pt-BR" sz="24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endParaRPr lang="pt-BR" sz="2100" b="1" dirty="0">
              <a:solidFill>
                <a:srgbClr val="3333F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397CF-6610-92B4-BFBC-785FA2E7BDC6}"/>
              </a:ext>
            </a:extLst>
          </p:cNvPr>
          <p:cNvSpPr txBox="1">
            <a:spLocks/>
          </p:cNvSpPr>
          <p:nvPr/>
        </p:nvSpPr>
        <p:spPr>
          <a:xfrm>
            <a:off x="577516" y="1443788"/>
            <a:ext cx="7954592" cy="3341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110946-A5FC-2EED-D78F-BABB150DBD40}"/>
              </a:ext>
            </a:extLst>
          </p:cNvPr>
          <p:cNvSpPr txBox="1">
            <a:spLocks/>
          </p:cNvSpPr>
          <p:nvPr/>
        </p:nvSpPr>
        <p:spPr>
          <a:xfrm>
            <a:off x="477618" y="1506469"/>
            <a:ext cx="8270846" cy="30105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400" dirty="0">
                <a:cs typeface="Segoe UI" panose="020B0502040204020203" pitchFamily="34" charset="0"/>
              </a:rPr>
              <a:t>Art. 163. É admitida a reabilitação do licitante ou contratado </a:t>
            </a:r>
            <a:r>
              <a:rPr lang="pt-BR" sz="1400" b="1" dirty="0">
                <a:cs typeface="Segoe UI" panose="020B0502040204020203" pitchFamily="34" charset="0"/>
              </a:rPr>
              <a:t>perante a própria autoridade que aplicou a penalidade</a:t>
            </a:r>
            <a:r>
              <a:rPr lang="pt-BR" sz="1400" dirty="0">
                <a:cs typeface="Segoe UI" panose="020B0502040204020203" pitchFamily="34" charset="0"/>
              </a:rPr>
              <a:t>, </a:t>
            </a:r>
            <a:r>
              <a:rPr lang="pt-BR" sz="1400" u="sng" dirty="0">
                <a:cs typeface="Segoe UI" panose="020B0502040204020203" pitchFamily="34" charset="0"/>
              </a:rPr>
              <a:t>exigidos, </a:t>
            </a:r>
            <a:r>
              <a:rPr lang="pt-BR" sz="1400" b="1" u="sng" dirty="0">
                <a:cs typeface="Segoe UI" panose="020B0502040204020203" pitchFamily="34" charset="0"/>
              </a:rPr>
              <a:t>cumulativamente</a:t>
            </a:r>
            <a:r>
              <a:rPr lang="pt-BR" sz="1400" dirty="0"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1800" dirty="0"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cs typeface="Segoe UI" panose="020B0502040204020203" pitchFamily="34" charset="0"/>
              </a:rPr>
              <a:t>(...)</a:t>
            </a:r>
          </a:p>
          <a:p>
            <a:pPr algn="just"/>
            <a:endParaRPr lang="pt-BR" sz="1800" dirty="0">
              <a:cs typeface="Segoe UI" panose="020B0502040204020203" pitchFamily="34" charset="0"/>
            </a:endParaRPr>
          </a:p>
          <a:p>
            <a:pPr algn="just"/>
            <a:r>
              <a:rPr lang="pt-BR" sz="1800" dirty="0">
                <a:cs typeface="Segoe UI" panose="020B0502040204020203" pitchFamily="34" charset="0"/>
              </a:rPr>
              <a:t>Parágrafo único. A sanção pelas infrações previstas nos </a:t>
            </a:r>
            <a:r>
              <a:rPr lang="pt-BR" sz="1800" dirty="0"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incisos VIII</a:t>
            </a:r>
            <a:r>
              <a:rPr lang="pt-BR" sz="1800" dirty="0">
                <a:cs typeface="Segoe UI" panose="020B0502040204020203" pitchFamily="34" charset="0"/>
              </a:rPr>
              <a:t> </a:t>
            </a:r>
            <a:r>
              <a:rPr lang="pt-BR" sz="1800" dirty="0">
                <a:solidFill>
                  <a:srgbClr val="C00000"/>
                </a:solidFill>
                <a:cs typeface="Segoe UI" panose="020B0502040204020203" pitchFamily="34" charset="0"/>
              </a:rPr>
              <a:t>(documentação e declarações falsas)</a:t>
            </a:r>
            <a:r>
              <a:rPr lang="pt-BR" sz="1800" dirty="0">
                <a:cs typeface="Segoe UI" panose="020B0502040204020203" pitchFamily="34" charset="0"/>
              </a:rPr>
              <a:t> e </a:t>
            </a:r>
            <a:r>
              <a:rPr lang="pt-BR" sz="1800" dirty="0"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XII </a:t>
            </a:r>
            <a:r>
              <a:rPr lang="pt-BR" sz="1800" dirty="0">
                <a:solidFill>
                  <a:srgbClr val="C00000"/>
                </a:solidFill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(prática de atos lesivos – Lei 12.846/2013)</a:t>
            </a:r>
            <a:r>
              <a:rPr lang="pt-BR" sz="1800" dirty="0"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 caput do art. 155 desta Lei</a:t>
            </a:r>
            <a:r>
              <a:rPr lang="pt-BR" sz="1800" dirty="0">
                <a:cs typeface="Segoe UI" panose="020B0502040204020203" pitchFamily="34" charset="0"/>
              </a:rPr>
              <a:t> exigirá, como condição de reabilitação do licitante ou contratado, a </a:t>
            </a:r>
            <a:r>
              <a:rPr lang="pt-BR" sz="1800" b="1" dirty="0">
                <a:cs typeface="Segoe UI" panose="020B0502040204020203" pitchFamily="34" charset="0"/>
              </a:rPr>
              <a:t>implantação ou aperfeiçoamento de programa de integridade pelo responsável.</a:t>
            </a:r>
          </a:p>
          <a:p>
            <a:pPr algn="just"/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69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C12026-8AF1-8E89-05C4-0AB67BDC4AE5}"/>
              </a:ext>
            </a:extLst>
          </p:cNvPr>
          <p:cNvSpPr txBox="1"/>
          <p:nvPr/>
        </p:nvSpPr>
        <p:spPr>
          <a:xfrm>
            <a:off x="2241936" y="6007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2"/>
                </a:solidFill>
              </a:rPr>
              <a:t>Muito Obrigado!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A4C56B-C1ED-D189-F584-4534F101FA81}"/>
              </a:ext>
            </a:extLst>
          </p:cNvPr>
          <p:cNvSpPr txBox="1"/>
          <p:nvPr/>
        </p:nvSpPr>
        <p:spPr>
          <a:xfrm>
            <a:off x="1740666" y="3742515"/>
            <a:ext cx="55084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1400" b="1" dirty="0"/>
          </a:p>
          <a:p>
            <a:pPr algn="ctr"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@eduardodionizio.adv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34" y="558175"/>
            <a:ext cx="7892716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Direito Adm. Sancionador na Lei 14.133/2021 – Aspectos Gerais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94DCD82-09A4-3265-E50F-AC55B00C6403}"/>
              </a:ext>
            </a:extLst>
          </p:cNvPr>
          <p:cNvSpPr txBox="1">
            <a:spLocks/>
          </p:cNvSpPr>
          <p:nvPr/>
        </p:nvSpPr>
        <p:spPr>
          <a:xfrm>
            <a:off x="553243" y="1301126"/>
            <a:ext cx="8026990" cy="30852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Título IV – Das irregularidades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Capítulo I 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Das Infrações e Sanções administrativas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155 a163)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Capítulo II 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Das impugnações, pedidos de esclarecimento e recursos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164 a 168)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Capítulo III 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controle da contratações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169 a 173)</a:t>
            </a:r>
          </a:p>
          <a:p>
            <a:pPr algn="just"/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22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 x Lei 8.666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C323EA-9527-1733-5806-C81C7D7ED78B}"/>
              </a:ext>
            </a:extLst>
          </p:cNvPr>
          <p:cNvSpPr txBox="1">
            <a:spLocks/>
          </p:cNvSpPr>
          <p:nvPr/>
        </p:nvSpPr>
        <p:spPr>
          <a:xfrm>
            <a:off x="477618" y="1512540"/>
            <a:ext cx="7745107" cy="30727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- Manteve as quatro sanções –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advertência, multa, impedimento de licitar e contratar e declaração de inidoneidade para licitar ou contratar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- Possibilidade de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cumulação da multa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com as demais sanções;</a:t>
            </a:r>
          </a:p>
          <a:p>
            <a:pPr algn="just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pt-BR" sz="2100" u="sng" dirty="0"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u="sng" dirty="0"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não afasta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100" u="sng" dirty="0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nem a </a:t>
            </a:r>
            <a:r>
              <a:rPr lang="pt-BR" sz="2100" u="sng" dirty="0">
                <a:latin typeface="Arial" panose="020B0604020202020204" pitchFamily="34" charset="0"/>
                <a:cs typeface="Arial" panose="020B0604020202020204" pitchFamily="34" charset="0"/>
              </a:rPr>
              <a:t>penal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Incluiu os crimes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nas licitações e C.A. no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código penal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86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Aspectos Gerais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C323EA-9527-1733-5806-C81C7D7ED78B}"/>
              </a:ext>
            </a:extLst>
          </p:cNvPr>
          <p:cNvSpPr txBox="1">
            <a:spLocks/>
          </p:cNvSpPr>
          <p:nvPr/>
        </p:nvSpPr>
        <p:spPr>
          <a:xfrm>
            <a:off x="477618" y="1512540"/>
            <a:ext cx="7745107" cy="30727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>
                <a:latin typeface="+mn-lt"/>
                <a:cs typeface="Arial" panose="020B0604020202020204" pitchFamily="34" charset="0"/>
              </a:rPr>
              <a:t>- Vincula a </a:t>
            </a:r>
            <a:r>
              <a:rPr lang="pt-BR" sz="2000" b="1" dirty="0">
                <a:latin typeface="+mn-lt"/>
                <a:cs typeface="Arial" panose="020B0604020202020204" pitchFamily="34" charset="0"/>
              </a:rPr>
              <a:t>sanção ao tipo de infração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+mn-lt"/>
                <a:cs typeface="Arial" panose="020B0604020202020204" pitchFamily="34" charset="0"/>
              </a:rPr>
              <a:t>- Limita a aplicação de sanção com </a:t>
            </a:r>
            <a:r>
              <a:rPr lang="pt-BR" sz="2000" b="1" dirty="0">
                <a:latin typeface="+mn-lt"/>
                <a:cs typeface="Arial" panose="020B0604020202020204" pitchFamily="34" charset="0"/>
              </a:rPr>
              <a:t>intervalos mínimos e máximos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+mn-lt"/>
                <a:cs typeface="Arial" panose="020B0604020202020204" pitchFamily="34" charset="0"/>
              </a:rPr>
              <a:t>- Clara definição quanto à </a:t>
            </a:r>
            <a:r>
              <a:rPr lang="pt-BR" sz="2000" b="1" dirty="0">
                <a:latin typeface="+mn-lt"/>
                <a:cs typeface="Arial" panose="020B0604020202020204" pitchFamily="34" charset="0"/>
              </a:rPr>
              <a:t>prescrição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+mn-lt"/>
                <a:cs typeface="Arial" panose="020B0604020202020204" pitchFamily="34" charset="0"/>
              </a:rPr>
              <a:t>- </a:t>
            </a:r>
            <a:r>
              <a:rPr lang="pt-BR" sz="2000" b="1" dirty="0">
                <a:latin typeface="+mn-lt"/>
                <a:cs typeface="Arial" panose="020B0604020202020204" pitchFamily="34" charset="0"/>
              </a:rPr>
              <a:t>Responsabilização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 por ilícitos nas licitações e contratos e por corrupção em único </a:t>
            </a:r>
            <a:r>
              <a:rPr lang="pt-BR" sz="2000" b="1" dirty="0">
                <a:latin typeface="+mn-lt"/>
                <a:cs typeface="Arial" panose="020B0604020202020204" pitchFamily="34" charset="0"/>
              </a:rPr>
              <a:t>processo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36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Infrações na Lei 14.133 – Conceito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C323EA-9527-1733-5806-C81C7D7ED78B}"/>
              </a:ext>
            </a:extLst>
          </p:cNvPr>
          <p:cNvSpPr txBox="1">
            <a:spLocks/>
          </p:cNvSpPr>
          <p:nvPr/>
        </p:nvSpPr>
        <p:spPr>
          <a:xfrm>
            <a:off x="477618" y="1512540"/>
            <a:ext cx="7745107" cy="30727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Ação ou omissão de pessoas físicas ou jurídicas que, na participação em licitações ou procedimentos auxiliares (</a:t>
            </a:r>
            <a:r>
              <a:rPr lang="pt-BR" sz="2000" b="1" dirty="0">
                <a:latin typeface="+mn-lt"/>
                <a:cs typeface="Arial" panose="020B0604020202020204" pitchFamily="34" charset="0"/>
              </a:rPr>
              <a:t>infrações pré-contratuais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) ou contrato administrativo (</a:t>
            </a:r>
            <a:r>
              <a:rPr lang="pt-BR" sz="2000" b="1" dirty="0">
                <a:latin typeface="+mn-lt"/>
                <a:cs typeface="Arial" panose="020B0604020202020204" pitchFamily="34" charset="0"/>
              </a:rPr>
              <a:t>infrações contratuais)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pt-BR" sz="2000" b="1" u="sng" dirty="0">
                <a:latin typeface="+mn-lt"/>
                <a:cs typeface="Arial" panose="020B0604020202020204" pitchFamily="34" charset="0"/>
              </a:rPr>
              <a:t>inobserva deveres ou pratica ato ilícito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.</a:t>
            </a:r>
            <a:endParaRPr lang="pt-BR" sz="2000" b="1" dirty="0">
              <a:latin typeface="+mn-lt"/>
              <a:cs typeface="Arial" panose="020B0604020202020204" pitchFamily="34" charset="0"/>
            </a:endParaRPr>
          </a:p>
          <a:p>
            <a:pPr algn="just"/>
            <a:endParaRPr lang="pt-BR" sz="2000" b="1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Exceto Poder Público</a:t>
            </a:r>
          </a:p>
          <a:p>
            <a:pPr algn="just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59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Infrações na Lei 14.133 – Conceito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C323EA-9527-1733-5806-C81C7D7ED78B}"/>
              </a:ext>
            </a:extLst>
          </p:cNvPr>
          <p:cNvSpPr txBox="1">
            <a:spLocks/>
          </p:cNvSpPr>
          <p:nvPr/>
        </p:nvSpPr>
        <p:spPr>
          <a:xfrm>
            <a:off x="477618" y="1512540"/>
            <a:ext cx="7745107" cy="30727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b="1" dirty="0">
                <a:latin typeface="+mn-lt"/>
                <a:cs typeface="Arial" panose="020B0604020202020204" pitchFamily="34" charset="0"/>
              </a:rPr>
              <a:t>Infração e sanção – Qual a diferença?</a:t>
            </a:r>
          </a:p>
          <a:p>
            <a:pPr marL="342900" indent="-342900" algn="just">
              <a:buFontTx/>
              <a:buChar char="-"/>
            </a:pPr>
            <a:endParaRPr lang="pt-BR" sz="20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Infração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(Pré-Contratual; Contratual e Comuns)</a:t>
            </a:r>
          </a:p>
          <a:p>
            <a:pPr marL="342900" indent="-342900" algn="just">
              <a:buFontTx/>
              <a:buChar char="-"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.......................</a:t>
            </a:r>
          </a:p>
          <a:p>
            <a:pPr algn="just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67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Infrações</a:t>
            </a:r>
            <a:br>
              <a:rPr lang="pt-BR" sz="2100" b="1" dirty="0">
                <a:solidFill>
                  <a:srgbClr val="3333FF"/>
                </a:solidFill>
              </a:rPr>
            </a:br>
            <a:r>
              <a:rPr lang="pt-BR" sz="2100" b="1" dirty="0">
                <a:solidFill>
                  <a:srgbClr val="3333FF"/>
                </a:solidFill>
              </a:rPr>
              <a:t>(PRÉ-CONTRATUAIS)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09A1D2A-AFD7-7BB7-BD72-F98E2B10E660}"/>
              </a:ext>
            </a:extLst>
          </p:cNvPr>
          <p:cNvSpPr txBox="1">
            <a:spLocks/>
          </p:cNvSpPr>
          <p:nvPr/>
        </p:nvSpPr>
        <p:spPr>
          <a:xfrm>
            <a:off x="873148" y="1388788"/>
            <a:ext cx="7875315" cy="34836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Art. 155. O licitante ou o contratado será responsabilizado administrativamente pelas seguintes infrações:</a:t>
            </a:r>
          </a:p>
          <a:p>
            <a:pPr algn="just"/>
            <a:r>
              <a:rPr lang="pt-BR" sz="2100" dirty="0">
                <a:latin typeface="Segoe UI" panose="020B0502040204020203" pitchFamily="34" charset="0"/>
                <a:cs typeface="Segoe UI" panose="020B0502040204020203" pitchFamily="34" charset="0"/>
              </a:rPr>
              <a:t>(...)</a:t>
            </a: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IV - </a:t>
            </a:r>
            <a:r>
              <a:rPr lang="pt-BR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deixar de entregar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documentação exigida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para o certame;</a:t>
            </a:r>
          </a:p>
          <a:p>
            <a:pPr algn="just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V - não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manter a proposta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, salvo em decorrência de fato superveniente </a:t>
            </a:r>
            <a:r>
              <a:rPr lang="pt-BR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devidamente justificado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VI -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não celebrar o contrato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ou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não entregar a documentação exigida para a contratação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quando convocado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dentro do prazo de validade de sua proposta;</a:t>
            </a:r>
          </a:p>
          <a:p>
            <a:pPr algn="just"/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XI -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praticar atos ilícitos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com vistas a frustrar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os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objetivos da licitação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646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2616</Words>
  <Application>Microsoft Office PowerPoint</Application>
  <PresentationFormat>Apresentação na tela (16:9)</PresentationFormat>
  <Paragraphs>257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Arial</vt:lpstr>
      <vt:lpstr>Segoe UI</vt:lpstr>
      <vt:lpstr>Simple Light</vt:lpstr>
      <vt:lpstr>Apresentação do PowerPoint</vt:lpstr>
      <vt:lpstr>INSTRUTOR</vt:lpstr>
      <vt:lpstr>Objetivo</vt:lpstr>
      <vt:lpstr>Direito Adm. Sancionador na Lei 14.133/2021 – Aspectos Gerais</vt:lpstr>
      <vt:lpstr>Lei 14.133 x Lei 8.666</vt:lpstr>
      <vt:lpstr>Lei 14.133/2021 – Aspectos Gerais</vt:lpstr>
      <vt:lpstr>Infrações na Lei 14.133 – Conceito</vt:lpstr>
      <vt:lpstr>Infrações na Lei 14.133 – Conceito</vt:lpstr>
      <vt:lpstr>Lei 14.133/2021 – Infrações (PRÉ-CONTRATUAIS)</vt:lpstr>
      <vt:lpstr>Lei 14.133/2021 – Art. 155 – Infrações (CONTRATUAIS)</vt:lpstr>
      <vt:lpstr>Lei 14.133/2021 – Art. 155 – Infrações (COMUNS)</vt:lpstr>
      <vt:lpstr>Lei 14.133/2021 – Sanções</vt:lpstr>
      <vt:lpstr>Lei 14.133/2021 – Sanções; Dosimetria</vt:lpstr>
      <vt:lpstr>Lei 14.133/2021 – Sanções</vt:lpstr>
      <vt:lpstr>Lei 14.133/2021 – Sanções</vt:lpstr>
      <vt:lpstr>Lei 14.133/2021 – Sanções</vt:lpstr>
      <vt:lpstr>Lei 14.133/2021 – Sanções</vt:lpstr>
      <vt:lpstr>Lei 14.133/2021 – Sanções</vt:lpstr>
      <vt:lpstr>Lei 14.133/2021 – Sanções</vt:lpstr>
      <vt:lpstr>Aplicação da sanção – Autoridade competente</vt:lpstr>
      <vt:lpstr>Aplicação da sanção – Autoridade competente</vt:lpstr>
      <vt:lpstr>Cumulação das Sanções</vt:lpstr>
      <vt:lpstr>CONTRADITÓRIO - PRAZO</vt:lpstr>
      <vt:lpstr>CONTRADITÓRIO - PAR - PRAZO</vt:lpstr>
      <vt:lpstr>PRESCRIÇÃO – Interrupção ou suspensão </vt:lpstr>
      <vt:lpstr>Leis 14.133 e 12.846/2013 – Julgamento Conjunto</vt:lpstr>
      <vt:lpstr>Desconsideração da personalidade jurídica </vt:lpstr>
      <vt:lpstr>CEIS CNEP </vt:lpstr>
      <vt:lpstr>Multa de Mora x Compensatória</vt:lpstr>
      <vt:lpstr>Reabilitação de Licitante apenada </vt:lpstr>
      <vt:lpstr>Reabilitação de Licitante apenada </vt:lpstr>
      <vt:lpstr>Reabilitação de Licitante apenada </vt:lpstr>
      <vt:lpstr>Reabilitação de Licitante apenada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dos Santos Dionizio</dc:creator>
  <cp:lastModifiedBy>EDUARDO DOS SANTOS DIONIZIO</cp:lastModifiedBy>
  <cp:revision>12</cp:revision>
  <dcterms:modified xsi:type="dcterms:W3CDTF">2024-03-12T16:49:32Z</dcterms:modified>
</cp:coreProperties>
</file>