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9" r:id="rId3"/>
    <p:sldId id="271" r:id="rId4"/>
    <p:sldId id="270" r:id="rId5"/>
    <p:sldId id="272" r:id="rId6"/>
    <p:sldId id="273" r:id="rId7"/>
    <p:sldId id="274" r:id="rId8"/>
    <p:sldId id="280" r:id="rId9"/>
    <p:sldId id="276" r:id="rId10"/>
    <p:sldId id="277" r:id="rId11"/>
    <p:sldId id="278" r:id="rId12"/>
    <p:sldId id="279" r:id="rId13"/>
    <p:sldId id="25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F88"/>
    <a:srgbClr val="005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8CDED-5D69-6380-86D3-022A60CBD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714EBC-0A32-832C-6491-88DAF34E9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166B04-8C02-E92C-7087-2DBEA169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C1B870-5600-E432-F076-EC9CBC7C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9ABF68-F375-1391-3C74-FC396A4D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57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75EC8-7F9F-BDE0-6765-C192A180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343946-62B5-3BF1-9270-8A4E1C20D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437895-EA4C-7CCA-7A74-9169B587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D67BA7-4D2D-1456-36E3-33010CB4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C56BDB-8F42-5587-B274-57196AF9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53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CBF3A5-3051-F7F2-5259-DADE4131B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1B00B7-3C45-98B1-5034-999871386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175CB3-5C02-8736-1059-5FCDE8E5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401072-5211-94CE-C28D-614B13E8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F4A50A-58B1-90A7-0C9A-43A6A654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43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909B8-330A-36C6-38B9-B2C10764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FF9177-B2C6-6D76-7F45-8A0E1522D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13A4FD-2B57-68E5-741B-337C3DB75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11E157-656E-F3DC-36C8-56A0E200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16B124-9519-63DB-5898-81F979BE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07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AF4F5-E019-992D-95FE-62873929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DB2257-862F-343B-5CD4-8F7A3A2D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FA6EAE-0D41-9226-42E1-C54098FE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FF3195-D639-971A-1854-D4DF0F92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5E94B0-9756-F0D9-1B78-E054B5AB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03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CDE0A-C3BE-6D31-12BC-E05F1D5F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DAA39F-22D2-4242-04F5-CE270D12C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AFACD9-7693-A2FA-46C4-C1CEF8EF9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D352B0-37D7-BBA3-628A-8E5B46CD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ADED2C-DF9F-021A-EC1E-3A334669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FDE608-1431-0238-EE25-047CCAB1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48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2196-8869-CDC1-3FCF-9C3982A9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BFECD6-F934-89C0-3B2E-73C144B02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D83CD53-5BC7-6263-1118-5FBC4F1E3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D376206-6A1C-D4CF-4013-F1417C34C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7368F24-F09C-0F67-B3F0-FA93BB78C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76AC40-D74B-682E-333E-730D79C2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62B508C-6DC8-DBA1-1D65-EF7DD4DE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31A4B6A-ED7A-0A8C-0247-E7E6A182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05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E47FDE-0322-AD7D-592B-0B2BB520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85B60D5-3274-3D15-FFA7-5C8BBC2F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3CE4A2-5220-CDE2-79F0-C1F44723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967279-8FE9-24BD-02BD-F7AB432D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92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C2650A-0BD3-99A0-9C87-398C13D63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6AA85D-B9B6-68B9-0946-7FDBDC99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E95F11-A944-E5B0-81AA-ED86B056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4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160AC-9F9D-E688-1CB2-34CEF15B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C07D47-7AFA-A3B8-AF8E-75871500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3664A6-9906-7DEB-E0DD-F787C848B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B86870-7CD3-89AA-FD71-09F08E30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3D5B44-E66B-B097-6D41-A7217E7A8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0B905A-60AC-B6EC-3C86-73740DF3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80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D88B0-A778-FC62-C20C-B89C07E7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4AF0723-D0DF-D631-6AAE-6FBB99ACC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F5C5F6-AEBE-5A2A-AA00-C4EE8F9AC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020E18-1E5E-03C5-23C4-982079CFD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4CB83F-6EE6-8E0B-5D83-3051DD2B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B8AB86-776C-E9EE-CD79-EE5AFFF6C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84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9C64E5B-C234-F294-7A4D-953F97190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FEE569-8D18-257C-35AD-7700D752D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F74B68-1136-8541-324E-5EE97882E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60D0F-D3B7-4F6A-A4D4-53DE0CA8CC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EE7CED-4578-B4C8-89BB-FC5197014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38B868-EE79-57AC-4441-18B0D137B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810BF-7F4F-49A4-AA3A-C8616728A6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41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6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B00E-7FAC-429C-2C8E-532C6ECED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09460555-349D-284E-0026-722B03669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F38FA09-9811-A922-9690-8503D730A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1929" y="2368822"/>
            <a:ext cx="9108141" cy="250098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1D5D2FE-843E-11B6-D4E3-EFF5C23C0141}"/>
              </a:ext>
            </a:extLst>
          </p:cNvPr>
          <p:cNvSpPr txBox="1"/>
          <p:nvPr/>
        </p:nvSpPr>
        <p:spPr>
          <a:xfrm>
            <a:off x="1667435" y="2644589"/>
            <a:ext cx="8884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chemeClr val="bg1"/>
                </a:solidFill>
              </a:rPr>
              <a:t>Calendário</a:t>
            </a:r>
          </a:p>
          <a:p>
            <a:pPr algn="ctr"/>
            <a:r>
              <a:rPr lang="pt-BR" sz="4800" b="1" dirty="0" smtClean="0">
                <a:solidFill>
                  <a:schemeClr val="bg1"/>
                </a:solidFill>
              </a:rPr>
              <a:t>Plano </a:t>
            </a:r>
            <a:r>
              <a:rPr lang="pt-BR" sz="4800" b="1" dirty="0" smtClean="0">
                <a:solidFill>
                  <a:schemeClr val="bg1"/>
                </a:solidFill>
              </a:rPr>
              <a:t>de Contratação Anual -PCA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86762"/>
            <a:ext cx="4539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/>
                </a:solidFill>
              </a:rPr>
              <a:t>SAÚDE - MEDICAMENTOS</a:t>
            </a:r>
          </a:p>
        </p:txBody>
      </p:sp>
      <p:sp>
        <p:nvSpPr>
          <p:cNvPr id="12" name="Freeform 7"/>
          <p:cNvSpPr/>
          <p:nvPr/>
        </p:nvSpPr>
        <p:spPr>
          <a:xfrm>
            <a:off x="860612" y="11842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246910" y="1665448"/>
            <a:ext cx="9490521" cy="5029870"/>
            <a:chOff x="1031502" y="1926078"/>
            <a:chExt cx="9131411" cy="775621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46367" y="1926078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1684238" y="1670104"/>
            <a:ext cx="8448977" cy="5020558"/>
            <a:chOff x="585007" y="1806431"/>
            <a:chExt cx="8320799" cy="5115662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5007" y="1806431"/>
              <a:ext cx="3775370" cy="285582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95800" y="1810870"/>
              <a:ext cx="4410006" cy="511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07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86762"/>
            <a:ext cx="3859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/>
                </a:solidFill>
              </a:rPr>
              <a:t>SAÚDE - CORRELATOS</a:t>
            </a:r>
          </a:p>
        </p:txBody>
      </p:sp>
      <p:sp>
        <p:nvSpPr>
          <p:cNvPr id="12" name="Freeform 7"/>
          <p:cNvSpPr/>
          <p:nvPr/>
        </p:nvSpPr>
        <p:spPr>
          <a:xfrm>
            <a:off x="860612" y="11842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830855" y="1762898"/>
            <a:ext cx="9475071" cy="5025214"/>
            <a:chOff x="1031502" y="1926796"/>
            <a:chExt cx="9116546" cy="774903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8184" y="2084442"/>
            <a:ext cx="8715402" cy="39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86762"/>
            <a:ext cx="3859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/>
                </a:solidFill>
              </a:rPr>
              <a:t>SAÚDE - CORRELATOS</a:t>
            </a:r>
          </a:p>
        </p:txBody>
      </p:sp>
      <p:sp>
        <p:nvSpPr>
          <p:cNvPr id="12" name="Freeform 7"/>
          <p:cNvSpPr/>
          <p:nvPr/>
        </p:nvSpPr>
        <p:spPr>
          <a:xfrm>
            <a:off x="860612" y="11842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338714" y="1699629"/>
            <a:ext cx="9475071" cy="5025214"/>
            <a:chOff x="1031502" y="1926796"/>
            <a:chExt cx="9116546" cy="774903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1776042" y="1699629"/>
            <a:ext cx="8340547" cy="5025214"/>
            <a:chOff x="585007" y="1922598"/>
            <a:chExt cx="8406593" cy="5092055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4400" y="1922598"/>
              <a:ext cx="4267200" cy="509205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007" y="1922598"/>
              <a:ext cx="4048690" cy="433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1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3E9FA-D4FB-E46C-0DC2-60C2CF4E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923D941-BE3B-F745-F961-5652F1858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59A16E4C-8508-3BC6-413F-30569460BD77}"/>
              </a:ext>
            </a:extLst>
          </p:cNvPr>
          <p:cNvSpPr/>
          <p:nvPr/>
        </p:nvSpPr>
        <p:spPr>
          <a:xfrm>
            <a:off x="11654118" y="0"/>
            <a:ext cx="537882" cy="6858000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9F62A87-43FA-DC2A-F7D1-DDAE0E9C4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5917" y="2841420"/>
            <a:ext cx="3700165" cy="117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537727" y="1926796"/>
            <a:ext cx="9116546" cy="4643192"/>
            <a:chOff x="1031502" y="1926796"/>
            <a:chExt cx="9116546" cy="774903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graphicFrame>
        <p:nvGraphicFramePr>
          <p:cNvPr id="12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664943"/>
              </p:ext>
            </p:extLst>
          </p:nvPr>
        </p:nvGraphicFramePr>
        <p:xfrm>
          <a:off x="2796389" y="2293173"/>
          <a:ext cx="7020001" cy="3404600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2225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/>
                        <a:t>OBJETO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/>
                        <a:t>PREVISÃO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/>
                        <a:t>SITUAÇÃO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 smtClean="0"/>
                        <a:t>VIGÊNCIA 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/>
                        <a:t>MATERIAL EXPEDIENTE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/>
                        <a:t>1º QUADRIMESTRE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/>
                        <a:t>Planejamento</a:t>
                      </a:r>
                      <a:endParaRPr lang="en-US" sz="1200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/>
                        <a:t>10/2025</a:t>
                      </a:r>
                      <a:endParaRPr lang="en-US" sz="1200" dirty="0"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MATERIAL CONSTRUÇÃO</a:t>
                      </a:r>
                      <a:r>
                        <a:rPr lang="en-US" sz="1200" baseline="0" dirty="0" smtClean="0"/>
                        <a:t> CIVIL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/>
                        <a:t>1º QUADRIMESTRE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/>
                        <a:t>Planejamento</a:t>
                      </a:r>
                    </a:p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/>
                        <a:t>03/2026</a:t>
                      </a:r>
                      <a:endParaRPr lang="en-US" sz="1200" dirty="0"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HORTIFRÚTI</a:t>
                      </a:r>
                      <a:r>
                        <a:rPr lang="en-US" sz="1200" baseline="0" dirty="0" smtClean="0"/>
                        <a:t> I e II</a:t>
                      </a:r>
                      <a:r>
                        <a:rPr lang="en-US" sz="1200" dirty="0" smtClean="0"/>
                        <a:t>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/>
                        <a:t>1º QUADRIMESTRE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/>
                        <a:t>Pesquisa</a:t>
                      </a:r>
                      <a:r>
                        <a:rPr lang="en-US" sz="1200" kern="1200" dirty="0" smtClean="0"/>
                        <a:t> de </a:t>
                      </a:r>
                      <a:r>
                        <a:rPr lang="en-US" sz="1200" kern="1200" dirty="0" err="1" smtClean="0"/>
                        <a:t>Preço</a:t>
                      </a:r>
                      <a:endParaRPr lang="en-US" sz="1200" kern="1200" dirty="0" smtClean="0"/>
                    </a:p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/>
                        <a:t>HORTI I</a:t>
                      </a:r>
                      <a:r>
                        <a:rPr lang="en-US" sz="1200" baseline="0" dirty="0" smtClean="0"/>
                        <a:t> – 06/2026</a:t>
                      </a:r>
                    </a:p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/>
                        <a:t>HORTI II</a:t>
                      </a:r>
                      <a:r>
                        <a:rPr lang="en-US" sz="1200" baseline="0" dirty="0" smtClean="0"/>
                        <a:t> – 06/2026</a:t>
                      </a:r>
                      <a:endParaRPr lang="en-US" sz="1200" dirty="0"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/>
                        <a:t>EQUIPAMENTO ÁUDIO</a:t>
                      </a:r>
                      <a:r>
                        <a:rPr lang="en-US" sz="1200" baseline="0" dirty="0" smtClean="0"/>
                        <a:t> E VÍDEO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/>
                        <a:t>1º QUADRIMESTRE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/>
                        <a:t>Planejamento</a:t>
                      </a:r>
                      <a:endParaRPr lang="en-US" sz="1200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/>
                        <a:t>05/2023</a:t>
                      </a:r>
                      <a:endParaRPr lang="en-US" sz="1200" dirty="0"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/>
                        <a:t>PNEUS</a:t>
                      </a:r>
                      <a:r>
                        <a:rPr lang="en-US" sz="1200" baseline="0" dirty="0" smtClean="0"/>
                        <a:t> MOTOCICLETA</a:t>
                      </a:r>
                      <a:endParaRPr lang="en-US" sz="1200" dirty="0"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/>
                        <a:t>1º QUADRIMESTRE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/>
                        <a:t>Planejamento</a:t>
                      </a:r>
                      <a:endParaRPr lang="en-US" sz="1200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/>
                        <a:t>05/2025</a:t>
                      </a:r>
                      <a:endParaRPr lang="en-US" sz="1200" dirty="0"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77772"/>
                  </a:ext>
                </a:extLst>
              </a:tr>
            </a:tbl>
          </a:graphicData>
        </a:graphic>
      </p:graphicFrame>
      <p:sp>
        <p:nvSpPr>
          <p:cNvPr id="15" name="Retângulo 14"/>
          <p:cNvSpPr/>
          <p:nvPr/>
        </p:nvSpPr>
        <p:spPr>
          <a:xfrm>
            <a:off x="1338714" y="1092463"/>
            <a:ext cx="5710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B050"/>
                </a:solidFill>
              </a:rPr>
              <a:t>CALENDÁRIO 1° QUADRIMESTRE</a:t>
            </a:r>
          </a:p>
        </p:txBody>
      </p:sp>
      <p:sp>
        <p:nvSpPr>
          <p:cNvPr id="17" name="Freeform 6"/>
          <p:cNvSpPr/>
          <p:nvPr/>
        </p:nvSpPr>
        <p:spPr>
          <a:xfrm>
            <a:off x="860612" y="11899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2" y="0"/>
                </a:lnTo>
                <a:lnTo>
                  <a:pt x="478102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792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537727" y="1926796"/>
            <a:ext cx="9116546" cy="4643192"/>
            <a:chOff x="1031502" y="1926796"/>
            <a:chExt cx="9116546" cy="774903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92463"/>
            <a:ext cx="5710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B050"/>
                </a:solidFill>
              </a:rPr>
              <a:t>CALENDÁRIO 1° QUADRIMESTRE</a:t>
            </a:r>
          </a:p>
        </p:txBody>
      </p:sp>
      <p:sp>
        <p:nvSpPr>
          <p:cNvPr id="11" name="Freeform 6"/>
          <p:cNvSpPr/>
          <p:nvPr/>
        </p:nvSpPr>
        <p:spPr>
          <a:xfrm>
            <a:off x="860612" y="11899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2" y="0"/>
                </a:lnTo>
                <a:lnTo>
                  <a:pt x="478102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2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385780"/>
              </p:ext>
            </p:extLst>
          </p:nvPr>
        </p:nvGraphicFramePr>
        <p:xfrm>
          <a:off x="2801152" y="2301246"/>
          <a:ext cx="7020001" cy="3303000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2225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/>
                        <a:t>OBJETO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/>
                        <a:t>PREVISÃO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/>
                        <a:t>SITUAÇÃO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 smtClean="0"/>
                        <a:t>VIGÊNCIA 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baseline="0" dirty="0" smtClean="0"/>
                        <a:t>PNEUS CARGA PESADA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/>
                        <a:t>1º QUADRIMESTRE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/>
                        <a:t>Planejamento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/>
                        <a:t>04/2025</a:t>
                      </a:r>
                      <a:endParaRPr lang="en-US" sz="1200" dirty="0">
                        <a:latin typeface="Arial" panose="020B0604020202020204" pitchFamily="34" charset="0"/>
                        <a:ea typeface="Inter Bold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40"/>
                        </a:lnSpc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TOKENS E CERTIFICADOS DIGITAIS</a:t>
                      </a:r>
                      <a:endParaRPr lang="en-US" sz="12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Planejamento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01/2026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6297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40"/>
                        </a:lnSpc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SERVIÇOS E AQUISIÇÃO DE AR CONDICIONADO</a:t>
                      </a:r>
                      <a:endParaRPr lang="en-US" sz="12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Planejamento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AQUISIÇÃO DE LÂMPADAS</a:t>
                      </a: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Planejamento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06/2025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40"/>
                        </a:lnSpc>
                        <a:defRPr/>
                      </a:pPr>
                      <a:r>
                        <a:rPr lang="en-US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GÊNEROS ALIMENTÍCIOS II</a:t>
                      </a:r>
                      <a:endParaRPr lang="en-US" sz="12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Pesquisa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Preço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12/2025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2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537727" y="1926796"/>
            <a:ext cx="9116546" cy="4643192"/>
            <a:chOff x="1031502" y="1926796"/>
            <a:chExt cx="9116546" cy="774903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86762"/>
            <a:ext cx="5710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4"/>
                </a:solidFill>
              </a:rPr>
              <a:t>CALENDÁRIO 2° QUADRIMESTRE</a:t>
            </a:r>
          </a:p>
        </p:txBody>
      </p:sp>
      <p:sp>
        <p:nvSpPr>
          <p:cNvPr id="15" name="Freeform 8"/>
          <p:cNvSpPr/>
          <p:nvPr/>
        </p:nvSpPr>
        <p:spPr>
          <a:xfrm>
            <a:off x="860612" y="1167975"/>
            <a:ext cx="478102" cy="497472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5"/>
                </a:lnTo>
                <a:lnTo>
                  <a:pt x="0" y="481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936333"/>
              </p:ext>
            </p:extLst>
          </p:nvPr>
        </p:nvGraphicFramePr>
        <p:xfrm>
          <a:off x="2801153" y="2115961"/>
          <a:ext cx="7020000" cy="4167669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19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OBJETO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PREVISÃO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SITUAÇÃO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 smtClean="0">
                          <a:latin typeface="+mn-lt"/>
                        </a:rPr>
                        <a:t>VIGÊNCIA 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4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MATERIAL COPA E COZINHA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12/2025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4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GLP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05/2026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49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PÃES E SALGADOS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09/2026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4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MATERIAL HIDRÁULICO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10/2026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20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HOSPEDAGEM E ALIMENTAÇÃO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2º QUADRIMESTRE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34077"/>
                  </a:ext>
                </a:extLst>
              </a:tr>
              <a:tr h="43449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ÓLEO LUBRIFICANTE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466441"/>
                  </a:ext>
                </a:extLst>
              </a:tr>
              <a:tr h="43449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ARLA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11/2026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930843"/>
                  </a:ext>
                </a:extLst>
              </a:tr>
              <a:tr h="43449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MATERIAL ELÉTRICO e HIDRAULICO</a:t>
                      </a:r>
                      <a:endParaRPr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2º QUADRIMESTRE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10/2025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750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3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537727" y="1926796"/>
            <a:ext cx="9116546" cy="4643192"/>
            <a:chOff x="1031502" y="1926796"/>
            <a:chExt cx="9116546" cy="774903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86762"/>
            <a:ext cx="5710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/>
                </a:solidFill>
              </a:rPr>
              <a:t>CALENDÁRIO 3° QUADRIMESTRE</a:t>
            </a:r>
          </a:p>
        </p:txBody>
      </p:sp>
      <p:graphicFrame>
        <p:nvGraphicFramePr>
          <p:cNvPr id="1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936953"/>
              </p:ext>
            </p:extLst>
          </p:nvPr>
        </p:nvGraphicFramePr>
        <p:xfrm>
          <a:off x="2801153" y="2115961"/>
          <a:ext cx="7020000" cy="426870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19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OBJETO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PREVISÃO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SITUAÇÃO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 smtClean="0">
                          <a:latin typeface="+mn-lt"/>
                        </a:rPr>
                        <a:t>VIGÊNCIA 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MATERIAL INFORMÁTICA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 I e II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Pregão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EPI</a:t>
                      </a: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11/2026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CARNES E EMBUTIDOS</a:t>
                      </a: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Homologado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12/2026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PNEUS SUV</a:t>
                      </a: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Pregão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COFFE BREAK</a:t>
                      </a: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Pregão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340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TINTAS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Homologado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01/2027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46644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ALIMENTOS PARA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 ANIMAIS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</a:rPr>
                        <a:t>I e II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Planejamento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930843"/>
                  </a:ext>
                </a:extLst>
              </a:tr>
            </a:tbl>
          </a:graphicData>
        </a:graphic>
      </p:graphicFrame>
      <p:sp>
        <p:nvSpPr>
          <p:cNvPr id="12" name="Freeform 7"/>
          <p:cNvSpPr/>
          <p:nvPr/>
        </p:nvSpPr>
        <p:spPr>
          <a:xfrm>
            <a:off x="860612" y="11842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1290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537727" y="1926796"/>
            <a:ext cx="9116546" cy="4643192"/>
            <a:chOff x="1031502" y="1926796"/>
            <a:chExt cx="9116546" cy="774903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86762"/>
            <a:ext cx="5710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/>
                </a:solidFill>
              </a:rPr>
              <a:t>CALENDÁRIO 3° QUADRIMESTRE</a:t>
            </a:r>
          </a:p>
        </p:txBody>
      </p:sp>
      <p:graphicFrame>
        <p:nvGraphicFramePr>
          <p:cNvPr id="1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33164"/>
              </p:ext>
            </p:extLst>
          </p:nvPr>
        </p:nvGraphicFramePr>
        <p:xfrm>
          <a:off x="2801153" y="2115961"/>
          <a:ext cx="7020000" cy="400200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19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OBJETO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PREVISÃO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SITUAÇÃO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 smtClean="0">
                          <a:latin typeface="+mn-lt"/>
                        </a:rPr>
                        <a:t>VIGÊNCIA 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PASSAGENS (CONTÍNUO)</a:t>
                      </a: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3º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PÓS PARECER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  <a:ea typeface="Inter Bold" panose="020B0604020202020204" charset="0"/>
                        </a:rPr>
                        <a:t>10/2025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SERVIÇOS DE TRANSPORTE</a:t>
                      </a:r>
                      <a:r>
                        <a:rPr lang="en-US" sz="1200" baseline="0" dirty="0" smtClean="0">
                          <a:latin typeface="+mn-lt"/>
                          <a:ea typeface="Inter Bold" panose="020B0604020202020204" charset="0"/>
                        </a:rPr>
                        <a:t> RODOVIÁRIOS E CARGAS COMUNS (CONTÍNUO)</a:t>
                      </a:r>
                      <a:endParaRPr lang="en-US" sz="1200" dirty="0" smtClean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Pregão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04/2026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EMPLACAMENTO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3º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Homologado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02/2027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GÊNEROS ALIMENTÍCIOS II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3º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Minuta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 de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Edital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LOCAÇÃO DE VEÍCULOS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3º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Prorrogado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04/2027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340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bg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FRALDAS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3º QUADRIMESTRE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Prorrogado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80"/>
                        </a:lnSpc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Inter Bold" panose="020B0604020202020204" charset="0"/>
                          <a:cs typeface="+mn-cs"/>
                        </a:rPr>
                        <a:t>05/2027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Inter Bold" panose="020B0604020202020204" charset="0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466441"/>
                  </a:ext>
                </a:extLst>
              </a:tr>
            </a:tbl>
          </a:graphicData>
        </a:graphic>
      </p:graphicFrame>
      <p:sp>
        <p:nvSpPr>
          <p:cNvPr id="12" name="Freeform 7"/>
          <p:cNvSpPr/>
          <p:nvPr/>
        </p:nvSpPr>
        <p:spPr>
          <a:xfrm>
            <a:off x="860612" y="11842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832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537727" y="1926796"/>
            <a:ext cx="9116546" cy="4643192"/>
            <a:chOff x="1031502" y="1926796"/>
            <a:chExt cx="9116546" cy="774903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86762"/>
            <a:ext cx="5710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/>
                </a:solidFill>
              </a:rPr>
              <a:t>CALENDÁRIO 3° QUADRIMESTRE</a:t>
            </a:r>
          </a:p>
        </p:txBody>
      </p:sp>
      <p:graphicFrame>
        <p:nvGraphicFramePr>
          <p:cNvPr id="1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453861"/>
              </p:ext>
            </p:extLst>
          </p:nvPr>
        </p:nvGraphicFramePr>
        <p:xfrm>
          <a:off x="2801153" y="2115961"/>
          <a:ext cx="7020000" cy="216000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19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OBJETO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PREVISÃO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SITUAÇÃO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 smtClean="0">
                          <a:latin typeface="+mn-lt"/>
                        </a:rPr>
                        <a:t>VIGÊNCIA 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JORNAL </a:t>
                      </a:r>
                      <a:r>
                        <a:rPr lang="en-US" sz="1200" baseline="0" dirty="0" smtClean="0">
                          <a:latin typeface="+mn-lt"/>
                          <a:ea typeface="Inter Bold" panose="020B0604020202020204" charset="0"/>
                        </a:rPr>
                        <a:t>(CONTÍNUO)</a:t>
                      </a:r>
                      <a:endParaRPr lang="en-US" sz="1200" dirty="0" smtClean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Prorrogado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03/2027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FRETAMENTO</a:t>
                      </a:r>
                      <a:r>
                        <a:rPr lang="en-US" sz="1200" dirty="0" smtClean="0">
                          <a:latin typeface="+mn-lt"/>
                        </a:rPr>
                        <a:t> </a:t>
                      </a:r>
                      <a:r>
                        <a:rPr lang="en-US" sz="1200" baseline="0" dirty="0" smtClean="0">
                          <a:latin typeface="+mn-lt"/>
                          <a:ea typeface="Inter Bold" panose="020B0604020202020204" charset="0"/>
                        </a:rPr>
                        <a:t>(CONTÍNUO)</a:t>
                      </a:r>
                      <a:endParaRPr lang="en-US" sz="1200" dirty="0" smtClean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Prorrogado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04/2027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EXTINTORES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3º QUADRIMESTRE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Prorrogado</a:t>
                      </a:r>
                      <a:endParaRPr lang="en-US" sz="12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04/2027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Freeform 7"/>
          <p:cNvSpPr/>
          <p:nvPr/>
        </p:nvSpPr>
        <p:spPr>
          <a:xfrm>
            <a:off x="860612" y="11842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9119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537727" y="1926796"/>
            <a:ext cx="9116546" cy="4643192"/>
            <a:chOff x="1031502" y="1926796"/>
            <a:chExt cx="9116546" cy="774903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1086762"/>
            <a:ext cx="4040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/>
                </a:solidFill>
              </a:rPr>
              <a:t>CALENDÁRIO BIANUAL</a:t>
            </a:r>
            <a:endParaRPr lang="pt-BR" sz="3200" b="1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1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51124"/>
              </p:ext>
            </p:extLst>
          </p:nvPr>
        </p:nvGraphicFramePr>
        <p:xfrm>
          <a:off x="2801153" y="2115961"/>
          <a:ext cx="7020000" cy="432000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19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OBJETO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PREVISÃO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>
                          <a:latin typeface="+mn-lt"/>
                        </a:rPr>
                        <a:t>SITUAÇÃO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99" kern="1200" dirty="0" smtClean="0">
                          <a:latin typeface="+mn-lt"/>
                        </a:rPr>
                        <a:t>VIGÊNCIA </a:t>
                      </a:r>
                      <a:endParaRPr lang="en-US" sz="1499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>
                    <a:solidFill>
                      <a:srgbClr val="023F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ELETRODOMÉSTICOS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BIANUAL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09/2025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CONES E CAVALETES</a:t>
                      </a:r>
                      <a:r>
                        <a:rPr lang="en-US" sz="1200" baseline="0" dirty="0" smtClean="0">
                          <a:latin typeface="+mn-lt"/>
                          <a:ea typeface="Inter Bold" panose="020B0604020202020204" charset="0"/>
                        </a:rPr>
                        <a:t> 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BIANUAL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10/2026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BANDEIRAS E FLÂMULAS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BIANUAL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01/2026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CORTINAS PERSIANAS</a:t>
                      </a: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BIANUAL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ea typeface="Inter Bold" panose="020B0604020202020204" charset="0"/>
                        </a:rPr>
                        <a:t>08/2025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17634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DIVISÓRIAS</a:t>
                      </a: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BIANUAL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ea typeface="Inter Bold" panose="020B0604020202020204" charset="0"/>
                        </a:rPr>
                        <a:t>05/2026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MOBILIÁRIOS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BIANUAL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ea typeface="Inter Bold" panose="020B0604020202020204" charset="0"/>
                        </a:rPr>
                        <a:t>06/2025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340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200" dirty="0" smtClean="0">
                          <a:latin typeface="+mn-lt"/>
                          <a:ea typeface="Inter Bold" panose="020B0604020202020204" charset="0"/>
                        </a:rPr>
                        <a:t>EQUIPAMENTO</a:t>
                      </a:r>
                      <a:r>
                        <a:rPr lang="en-US" sz="1200" baseline="0" dirty="0" smtClean="0">
                          <a:latin typeface="+mn-lt"/>
                          <a:ea typeface="Inter Bold" panose="020B0604020202020204" charset="0"/>
                        </a:rPr>
                        <a:t> ÁUDIO E VÍDEO</a:t>
                      </a:r>
                      <a:endParaRPr lang="en-US" sz="1200" dirty="0">
                        <a:latin typeface="+mn-lt"/>
                        <a:ea typeface="Inter Bold" panose="020B0604020202020204" charset="0"/>
                      </a:endParaRPr>
                    </a:p>
                  </a:txBody>
                  <a:tcPr marL="95250" marR="95250" marT="95250" marB="95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BIANUAL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ea typeface="Inter Bold" panose="020B0604020202020204" charset="0"/>
                        </a:rPr>
                        <a:t>05/2023</a:t>
                      </a:r>
                    </a:p>
                  </a:txBody>
                  <a:tcPr marL="95250" marR="95250" marT="95250" marB="9525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466441"/>
                  </a:ext>
                </a:extLst>
              </a:tr>
            </a:tbl>
          </a:graphicData>
        </a:graphic>
      </p:graphicFrame>
      <p:sp>
        <p:nvSpPr>
          <p:cNvPr id="12" name="Freeform 7"/>
          <p:cNvSpPr/>
          <p:nvPr/>
        </p:nvSpPr>
        <p:spPr>
          <a:xfrm>
            <a:off x="860612" y="1184213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47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0408-7F93-352B-EDC3-10FF3896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BD75F0-CF90-5D27-9D6E-D4CF0DFB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07F8340-B839-1E6A-2575-B714DEC09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306" y="0"/>
            <a:ext cx="11761694" cy="846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E90907-46C3-E7F1-C094-EC742E0913FC}"/>
              </a:ext>
            </a:extLst>
          </p:cNvPr>
          <p:cNvSpPr txBox="1"/>
          <p:nvPr/>
        </p:nvSpPr>
        <p:spPr>
          <a:xfrm>
            <a:off x="860612" y="197224"/>
            <a:ext cx="88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5BAA"/>
                </a:solidFill>
              </a:rPr>
              <a:t>Contratações Centralizadas PCA 2026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7FC400D-C3BC-5A2C-7B63-58B71463D86C}"/>
              </a:ext>
            </a:extLst>
          </p:cNvPr>
          <p:cNvGrpSpPr/>
          <p:nvPr/>
        </p:nvGrpSpPr>
        <p:grpSpPr>
          <a:xfrm>
            <a:off x="1246910" y="1670104"/>
            <a:ext cx="9475071" cy="5025214"/>
            <a:chOff x="1031502" y="1926796"/>
            <a:chExt cx="9116546" cy="774903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4B53BCA-3577-921B-3205-BE445C5ED058}"/>
                </a:ext>
              </a:extLst>
            </p:cNvPr>
            <p:cNvSpPr/>
            <p:nvPr/>
          </p:nvSpPr>
          <p:spPr>
            <a:xfrm>
              <a:off x="1031502" y="1926796"/>
              <a:ext cx="9116546" cy="774903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80A0581-92BA-76AA-3988-24243AE4EB9E}"/>
                </a:ext>
              </a:extLst>
            </p:cNvPr>
            <p:cNvSpPr/>
            <p:nvPr/>
          </p:nvSpPr>
          <p:spPr>
            <a:xfrm>
              <a:off x="1031502" y="1926796"/>
              <a:ext cx="420780" cy="774903"/>
            </a:xfrm>
            <a:prstGeom prst="rect">
              <a:avLst/>
            </a:prstGeom>
            <a:solidFill>
              <a:srgbClr val="023F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7C3A2D64-D370-55F6-3A1B-5DDC7AF70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7882" y="197224"/>
            <a:ext cx="1685919" cy="5354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338714" y="896201"/>
            <a:ext cx="4539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/>
                </a:solidFill>
              </a:rPr>
              <a:t>SAÚDE - MEDICAMENTOS</a:t>
            </a:r>
          </a:p>
        </p:txBody>
      </p:sp>
      <p:sp>
        <p:nvSpPr>
          <p:cNvPr id="12" name="Freeform 7"/>
          <p:cNvSpPr/>
          <p:nvPr/>
        </p:nvSpPr>
        <p:spPr>
          <a:xfrm>
            <a:off x="860612" y="920264"/>
            <a:ext cx="478102" cy="481234"/>
          </a:xfrm>
          <a:custGeom>
            <a:avLst/>
            <a:gdLst/>
            <a:ahLst/>
            <a:cxnLst/>
            <a:rect l="l" t="t" r="r" b="b"/>
            <a:pathLst>
              <a:path w="478102" h="481234">
                <a:moveTo>
                  <a:pt x="0" y="0"/>
                </a:moveTo>
                <a:lnTo>
                  <a:pt x="478103" y="0"/>
                </a:lnTo>
                <a:lnTo>
                  <a:pt x="478103" y="481234"/>
                </a:lnTo>
                <a:lnTo>
                  <a:pt x="0" y="481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8307" y="1653611"/>
            <a:ext cx="8038406" cy="50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385</Words>
  <Application>Microsoft Office PowerPoint</Application>
  <PresentationFormat>Widescreen</PresentationFormat>
  <Paragraphs>195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Inter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Mauricio Karani</dc:creator>
  <cp:lastModifiedBy>Joyceane Padilha</cp:lastModifiedBy>
  <cp:revision>28</cp:revision>
  <dcterms:created xsi:type="dcterms:W3CDTF">2025-09-10T17:42:46Z</dcterms:created>
  <dcterms:modified xsi:type="dcterms:W3CDTF">2026-02-23T20:52:50Z</dcterms:modified>
</cp:coreProperties>
</file>